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3" r:id="rId1"/>
  </p:sldMasterIdLst>
  <p:sldIdLst>
    <p:sldId id="256" r:id="rId2"/>
    <p:sldId id="281"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2" r:id="rId20"/>
    <p:sldId id="275" r:id="rId21"/>
    <p:sldId id="276" r:id="rId22"/>
    <p:sldId id="277" r:id="rId23"/>
    <p:sldId id="278" r:id="rId24"/>
    <p:sldId id="279" r:id="rId25"/>
    <p:sldId id="260"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87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9960A-5D90-4E1C-96A7-7B5C2B3FBFD5}" v="4" dt="2020-12-02T05:05:53.057"/>
    <p1510:client id="{51E2448E-5FE1-4B02-BA90-9C653BCD21B8}" v="297" dt="2020-12-02T05:55:14.377"/>
    <p1510:client id="{51E791A6-97F4-451E-AFC7-838D0E98E919}" v="237" dt="2020-12-02T03:05:20.163"/>
    <p1510:client id="{A43E01DA-D657-4512-A0FA-CABD5DA449C5}" v="2399" dt="2020-12-01T05:36:29.619"/>
    <p1510:client id="{C743723C-1663-4F2E-8450-761434A2A293}" v="1" dt="2020-12-02T04:59:26.144"/>
    <p1510:client id="{E2B9EA2D-E421-4F1B-922A-C91EB42D1D41}" v="2108" dt="2020-12-01T10:06:03.223"/>
    <p1510:client id="{F9A84200-0D25-4319-A9A2-54F7A1A32725}" v="155" dt="2020-12-01T10:15:37.9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DF2032-446C-47E9-90ED-1FA86ADBAB64}" type="doc">
      <dgm:prSet loTypeId="urn:microsoft.com/office/officeart/2016/7/layout/VerticalDownArrowProcess" loCatId="process" qsTypeId="urn:microsoft.com/office/officeart/2005/8/quickstyle/simple4" qsCatId="simple" csTypeId="urn:microsoft.com/office/officeart/2005/8/colors/colorful2" csCatId="colorful"/>
      <dgm:spPr/>
      <dgm:t>
        <a:bodyPr/>
        <a:lstStyle/>
        <a:p>
          <a:endParaRPr lang="en-US"/>
        </a:p>
      </dgm:t>
    </dgm:pt>
    <dgm:pt modelId="{2DB8E084-15D6-42A6-913E-0B2A5DCCBEE8}">
      <dgm:prSet/>
      <dgm:spPr/>
      <dgm:t>
        <a:bodyPr/>
        <a:lstStyle/>
        <a:p>
          <a:r>
            <a:rPr lang="en-US"/>
            <a:t>Fill</a:t>
          </a:r>
        </a:p>
      </dgm:t>
    </dgm:pt>
    <dgm:pt modelId="{30D54B0E-AAE5-4030-BED0-F8123241DAD8}" type="parTrans" cxnId="{7815BECB-74D7-4468-A05F-2C9D0DA505ED}">
      <dgm:prSet/>
      <dgm:spPr/>
      <dgm:t>
        <a:bodyPr/>
        <a:lstStyle/>
        <a:p>
          <a:endParaRPr lang="en-US"/>
        </a:p>
      </dgm:t>
    </dgm:pt>
    <dgm:pt modelId="{BF55148C-CF15-41B4-8AB1-18A0A6AC0DFD}" type="sibTrans" cxnId="{7815BECB-74D7-4468-A05F-2C9D0DA505ED}">
      <dgm:prSet/>
      <dgm:spPr/>
      <dgm:t>
        <a:bodyPr/>
        <a:lstStyle/>
        <a:p>
          <a:endParaRPr lang="en-US"/>
        </a:p>
      </dgm:t>
    </dgm:pt>
    <dgm:pt modelId="{FA7664EC-2195-4ACB-8BC5-87D8167303D0}">
      <dgm:prSet/>
      <dgm:spPr/>
      <dgm:t>
        <a:bodyPr/>
        <a:lstStyle/>
        <a:p>
          <a:r>
            <a:rPr lang="en-US"/>
            <a:t>Fill the screen with black before you draw anything.</a:t>
          </a:r>
        </a:p>
      </dgm:t>
    </dgm:pt>
    <dgm:pt modelId="{DACDEEB4-B02F-4FD7-8922-94C7A134EBB9}" type="parTrans" cxnId="{86E1417A-C522-46B7-8E36-7AA9C54235B9}">
      <dgm:prSet/>
      <dgm:spPr/>
      <dgm:t>
        <a:bodyPr/>
        <a:lstStyle/>
        <a:p>
          <a:endParaRPr lang="en-US"/>
        </a:p>
      </dgm:t>
    </dgm:pt>
    <dgm:pt modelId="{20685174-B0AA-4FD5-BCF6-AD60BC5A0D85}" type="sibTrans" cxnId="{86E1417A-C522-46B7-8E36-7AA9C54235B9}">
      <dgm:prSet/>
      <dgm:spPr/>
      <dgm:t>
        <a:bodyPr/>
        <a:lstStyle/>
        <a:p>
          <a:endParaRPr lang="en-US"/>
        </a:p>
      </dgm:t>
    </dgm:pt>
    <dgm:pt modelId="{82A19633-012D-422D-95D6-5893E543DDFE}">
      <dgm:prSet/>
      <dgm:spPr/>
      <dgm:t>
        <a:bodyPr/>
        <a:lstStyle/>
        <a:p>
          <a:r>
            <a:rPr lang="en-US"/>
            <a:t>Add</a:t>
          </a:r>
        </a:p>
      </dgm:t>
    </dgm:pt>
    <dgm:pt modelId="{68D71B0B-BA60-467B-A846-B0FFBC9D0AA7}" type="parTrans" cxnId="{AB286EB6-1B65-403C-82F2-978FF41EFBF2}">
      <dgm:prSet/>
      <dgm:spPr/>
      <dgm:t>
        <a:bodyPr/>
        <a:lstStyle/>
        <a:p>
          <a:endParaRPr lang="en-US"/>
        </a:p>
      </dgm:t>
    </dgm:pt>
    <dgm:pt modelId="{BC16B729-4F9E-4BC1-B2A3-1E2D95589407}" type="sibTrans" cxnId="{AB286EB6-1B65-403C-82F2-978FF41EFBF2}">
      <dgm:prSet/>
      <dgm:spPr/>
      <dgm:t>
        <a:bodyPr/>
        <a:lstStyle/>
        <a:p>
          <a:endParaRPr lang="en-US"/>
        </a:p>
      </dgm:t>
    </dgm:pt>
    <dgm:pt modelId="{86C37133-7781-4234-8A09-326DDE40C254}">
      <dgm:prSet/>
      <dgm:spPr/>
      <dgm:t>
        <a:bodyPr/>
        <a:lstStyle/>
        <a:p>
          <a:r>
            <a:rPr lang="en-US"/>
            <a:t>Add the bunny image that you loaded to the screen at x=100 and y=100.</a:t>
          </a:r>
        </a:p>
      </dgm:t>
    </dgm:pt>
    <dgm:pt modelId="{79C9B210-F192-4FFB-85FE-E83EAFB9CA5E}" type="parTrans" cxnId="{36E137FA-0554-4691-AF39-7C5520E94574}">
      <dgm:prSet/>
      <dgm:spPr/>
      <dgm:t>
        <a:bodyPr/>
        <a:lstStyle/>
        <a:p>
          <a:endParaRPr lang="en-US"/>
        </a:p>
      </dgm:t>
    </dgm:pt>
    <dgm:pt modelId="{765DD4FE-58EB-4287-9D84-9E21E5785D42}" type="sibTrans" cxnId="{36E137FA-0554-4691-AF39-7C5520E94574}">
      <dgm:prSet/>
      <dgm:spPr/>
      <dgm:t>
        <a:bodyPr/>
        <a:lstStyle/>
        <a:p>
          <a:endParaRPr lang="en-US"/>
        </a:p>
      </dgm:t>
    </dgm:pt>
    <dgm:pt modelId="{5142D39C-44F1-47D8-A5DD-D58C28F3B775}">
      <dgm:prSet/>
      <dgm:spPr/>
      <dgm:t>
        <a:bodyPr/>
        <a:lstStyle/>
        <a:p>
          <a:r>
            <a:rPr lang="en-US"/>
            <a:t>Update</a:t>
          </a:r>
        </a:p>
      </dgm:t>
    </dgm:pt>
    <dgm:pt modelId="{B2E267F6-B974-4E9A-910C-5635C0016CF1}" type="parTrans" cxnId="{A28E7650-2808-41BE-9609-B2A833028A80}">
      <dgm:prSet/>
      <dgm:spPr/>
      <dgm:t>
        <a:bodyPr/>
        <a:lstStyle/>
        <a:p>
          <a:endParaRPr lang="en-US"/>
        </a:p>
      </dgm:t>
    </dgm:pt>
    <dgm:pt modelId="{51B55C2D-5D22-4B48-82F5-8CB7A8DB2469}" type="sibTrans" cxnId="{A28E7650-2808-41BE-9609-B2A833028A80}">
      <dgm:prSet/>
      <dgm:spPr/>
      <dgm:t>
        <a:bodyPr/>
        <a:lstStyle/>
        <a:p>
          <a:endParaRPr lang="en-US"/>
        </a:p>
      </dgm:t>
    </dgm:pt>
    <dgm:pt modelId="{6CB3A8FC-45FB-44F2-A760-72AEF4094FFD}">
      <dgm:prSet/>
      <dgm:spPr/>
      <dgm:t>
        <a:bodyPr/>
        <a:lstStyle/>
        <a:p>
          <a:r>
            <a:rPr lang="en-US"/>
            <a:t>Update the screen.</a:t>
          </a:r>
        </a:p>
      </dgm:t>
    </dgm:pt>
    <dgm:pt modelId="{81702A92-C371-47BE-B3E8-2FF5AC6DCA3A}" type="parTrans" cxnId="{73140F68-01F1-4A80-A3CB-22EE2C410A59}">
      <dgm:prSet/>
      <dgm:spPr/>
      <dgm:t>
        <a:bodyPr/>
        <a:lstStyle/>
        <a:p>
          <a:endParaRPr lang="en-US"/>
        </a:p>
      </dgm:t>
    </dgm:pt>
    <dgm:pt modelId="{C254F453-D6DA-46A8-A27B-325D95EB82C9}" type="sibTrans" cxnId="{73140F68-01F1-4A80-A3CB-22EE2C410A59}">
      <dgm:prSet/>
      <dgm:spPr/>
      <dgm:t>
        <a:bodyPr/>
        <a:lstStyle/>
        <a:p>
          <a:endParaRPr lang="en-US"/>
        </a:p>
      </dgm:t>
    </dgm:pt>
    <dgm:pt modelId="{D76D6F95-5A5C-4DBC-9959-7DE9D9522862}">
      <dgm:prSet/>
      <dgm:spPr/>
      <dgm:t>
        <a:bodyPr/>
        <a:lstStyle/>
        <a:p>
          <a:r>
            <a:rPr lang="en-US"/>
            <a:t>Check</a:t>
          </a:r>
        </a:p>
      </dgm:t>
    </dgm:pt>
    <dgm:pt modelId="{86A5F83A-FAEB-45EB-BC6F-306D4F015467}" type="parTrans" cxnId="{877F2B96-E21F-434F-85D2-29B3F86F531B}">
      <dgm:prSet/>
      <dgm:spPr/>
      <dgm:t>
        <a:bodyPr/>
        <a:lstStyle/>
        <a:p>
          <a:endParaRPr lang="en-US"/>
        </a:p>
      </dgm:t>
    </dgm:pt>
    <dgm:pt modelId="{15693B14-CCC1-4D8A-A33D-15811DD67395}" type="sibTrans" cxnId="{877F2B96-E21F-434F-85D2-29B3F86F531B}">
      <dgm:prSet/>
      <dgm:spPr/>
      <dgm:t>
        <a:bodyPr/>
        <a:lstStyle/>
        <a:p>
          <a:endParaRPr lang="en-US"/>
        </a:p>
      </dgm:t>
    </dgm:pt>
    <dgm:pt modelId="{88EB3293-E858-413F-8B70-3D932C249BAD}">
      <dgm:prSet/>
      <dgm:spPr/>
      <dgm:t>
        <a:bodyPr/>
        <a:lstStyle/>
        <a:p>
          <a:r>
            <a:rPr lang="en-US"/>
            <a:t>Check for any new events and if there is one, and it is a quit command, exit the program.</a:t>
          </a:r>
        </a:p>
      </dgm:t>
    </dgm:pt>
    <dgm:pt modelId="{DDCE7383-DACE-4C9A-BF0C-25F518B4BD68}" type="parTrans" cxnId="{86E9C1B0-CAA4-47B3-93E2-D27EC59EF31A}">
      <dgm:prSet/>
      <dgm:spPr/>
      <dgm:t>
        <a:bodyPr/>
        <a:lstStyle/>
        <a:p>
          <a:endParaRPr lang="en-US"/>
        </a:p>
      </dgm:t>
    </dgm:pt>
    <dgm:pt modelId="{4CF9EFF7-26D2-41C7-ACD3-FDDF4D7B1A1F}" type="sibTrans" cxnId="{86E9C1B0-CAA4-47B3-93E2-D27EC59EF31A}">
      <dgm:prSet/>
      <dgm:spPr/>
      <dgm:t>
        <a:bodyPr/>
        <a:lstStyle/>
        <a:p>
          <a:endParaRPr lang="en-US"/>
        </a:p>
      </dgm:t>
    </dgm:pt>
    <dgm:pt modelId="{7405E9B7-2457-4399-9829-DD2ED6DDE452}" type="pres">
      <dgm:prSet presAssocID="{9BDF2032-446C-47E9-90ED-1FA86ADBAB64}" presName="Name0" presStyleCnt="0">
        <dgm:presLayoutVars>
          <dgm:dir/>
          <dgm:animLvl val="lvl"/>
          <dgm:resizeHandles val="exact"/>
        </dgm:presLayoutVars>
      </dgm:prSet>
      <dgm:spPr/>
    </dgm:pt>
    <dgm:pt modelId="{F04ED42D-E04B-4B2A-AB75-FEBDC2D1EFB9}" type="pres">
      <dgm:prSet presAssocID="{D76D6F95-5A5C-4DBC-9959-7DE9D9522862}" presName="boxAndChildren" presStyleCnt="0"/>
      <dgm:spPr/>
    </dgm:pt>
    <dgm:pt modelId="{CBB1EA41-17D1-4235-A7D4-2A3E7E2DCA2B}" type="pres">
      <dgm:prSet presAssocID="{D76D6F95-5A5C-4DBC-9959-7DE9D9522862}" presName="parentTextBox" presStyleLbl="alignNode1" presStyleIdx="0" presStyleCnt="4"/>
      <dgm:spPr/>
    </dgm:pt>
    <dgm:pt modelId="{BE505B92-5B13-4E0B-A1D8-1AAC2AA1597A}" type="pres">
      <dgm:prSet presAssocID="{D76D6F95-5A5C-4DBC-9959-7DE9D9522862}" presName="descendantBox" presStyleLbl="bgAccFollowNode1" presStyleIdx="0" presStyleCnt="4"/>
      <dgm:spPr/>
    </dgm:pt>
    <dgm:pt modelId="{EE9B01AF-E627-48B2-986A-81723A16CD3A}" type="pres">
      <dgm:prSet presAssocID="{51B55C2D-5D22-4B48-82F5-8CB7A8DB2469}" presName="sp" presStyleCnt="0"/>
      <dgm:spPr/>
    </dgm:pt>
    <dgm:pt modelId="{D376A525-9DBA-4953-9133-EC225D3BBB92}" type="pres">
      <dgm:prSet presAssocID="{5142D39C-44F1-47D8-A5DD-D58C28F3B775}" presName="arrowAndChildren" presStyleCnt="0"/>
      <dgm:spPr/>
    </dgm:pt>
    <dgm:pt modelId="{79183EC8-1B4D-4FB8-A033-98B889E77BB8}" type="pres">
      <dgm:prSet presAssocID="{5142D39C-44F1-47D8-A5DD-D58C28F3B775}" presName="parentTextArrow" presStyleLbl="node1" presStyleIdx="0" presStyleCnt="0"/>
      <dgm:spPr/>
    </dgm:pt>
    <dgm:pt modelId="{F8C5025A-822A-43CE-9518-FA7D1E764370}" type="pres">
      <dgm:prSet presAssocID="{5142D39C-44F1-47D8-A5DD-D58C28F3B775}" presName="arrow" presStyleLbl="alignNode1" presStyleIdx="1" presStyleCnt="4"/>
      <dgm:spPr/>
    </dgm:pt>
    <dgm:pt modelId="{48200BB7-64D1-4079-BF67-5A887656A144}" type="pres">
      <dgm:prSet presAssocID="{5142D39C-44F1-47D8-A5DD-D58C28F3B775}" presName="descendantArrow" presStyleLbl="bgAccFollowNode1" presStyleIdx="1" presStyleCnt="4"/>
      <dgm:spPr/>
    </dgm:pt>
    <dgm:pt modelId="{46F2BE0B-4311-4E16-AE3E-41C0B9DC2D4F}" type="pres">
      <dgm:prSet presAssocID="{BC16B729-4F9E-4BC1-B2A3-1E2D95589407}" presName="sp" presStyleCnt="0"/>
      <dgm:spPr/>
    </dgm:pt>
    <dgm:pt modelId="{F779F1DA-5E84-41F1-9B6E-E2D10D044AF6}" type="pres">
      <dgm:prSet presAssocID="{82A19633-012D-422D-95D6-5893E543DDFE}" presName="arrowAndChildren" presStyleCnt="0"/>
      <dgm:spPr/>
    </dgm:pt>
    <dgm:pt modelId="{B1602EE9-FE45-4B47-A4F8-341A07C522EC}" type="pres">
      <dgm:prSet presAssocID="{82A19633-012D-422D-95D6-5893E543DDFE}" presName="parentTextArrow" presStyleLbl="node1" presStyleIdx="0" presStyleCnt="0"/>
      <dgm:spPr/>
    </dgm:pt>
    <dgm:pt modelId="{0FBF82A0-9F18-4870-8FE0-7C445977A28A}" type="pres">
      <dgm:prSet presAssocID="{82A19633-012D-422D-95D6-5893E543DDFE}" presName="arrow" presStyleLbl="alignNode1" presStyleIdx="2" presStyleCnt="4"/>
      <dgm:spPr/>
    </dgm:pt>
    <dgm:pt modelId="{C0E61778-9B5E-4B48-9FD7-C6A7E97FA5AE}" type="pres">
      <dgm:prSet presAssocID="{82A19633-012D-422D-95D6-5893E543DDFE}" presName="descendantArrow" presStyleLbl="bgAccFollowNode1" presStyleIdx="2" presStyleCnt="4"/>
      <dgm:spPr/>
    </dgm:pt>
    <dgm:pt modelId="{FDCD1CF7-FF34-40EC-8137-11B5011AFEF9}" type="pres">
      <dgm:prSet presAssocID="{BF55148C-CF15-41B4-8AB1-18A0A6AC0DFD}" presName="sp" presStyleCnt="0"/>
      <dgm:spPr/>
    </dgm:pt>
    <dgm:pt modelId="{260DFC1F-DE95-448E-9884-80F6ED96798F}" type="pres">
      <dgm:prSet presAssocID="{2DB8E084-15D6-42A6-913E-0B2A5DCCBEE8}" presName="arrowAndChildren" presStyleCnt="0"/>
      <dgm:spPr/>
    </dgm:pt>
    <dgm:pt modelId="{1F442B33-1FCE-4E65-ABE8-BE7BD5BE7F39}" type="pres">
      <dgm:prSet presAssocID="{2DB8E084-15D6-42A6-913E-0B2A5DCCBEE8}" presName="parentTextArrow" presStyleLbl="node1" presStyleIdx="0" presStyleCnt="0"/>
      <dgm:spPr/>
    </dgm:pt>
    <dgm:pt modelId="{C26B0BE3-2004-4DA1-8DF7-32488101A6F0}" type="pres">
      <dgm:prSet presAssocID="{2DB8E084-15D6-42A6-913E-0B2A5DCCBEE8}" presName="arrow" presStyleLbl="alignNode1" presStyleIdx="3" presStyleCnt="4"/>
      <dgm:spPr/>
    </dgm:pt>
    <dgm:pt modelId="{E6D2C702-8607-4414-8B24-719AB86D058A}" type="pres">
      <dgm:prSet presAssocID="{2DB8E084-15D6-42A6-913E-0B2A5DCCBEE8}" presName="descendantArrow" presStyleLbl="bgAccFollowNode1" presStyleIdx="3" presStyleCnt="4"/>
      <dgm:spPr/>
    </dgm:pt>
  </dgm:ptLst>
  <dgm:cxnLst>
    <dgm:cxn modelId="{7B5A8F1B-5990-4EE7-89E1-8C921B5E9731}" type="presOf" srcId="{2DB8E084-15D6-42A6-913E-0B2A5DCCBEE8}" destId="{C26B0BE3-2004-4DA1-8DF7-32488101A6F0}" srcOrd="1" destOrd="0" presId="urn:microsoft.com/office/officeart/2016/7/layout/VerticalDownArrowProcess"/>
    <dgm:cxn modelId="{2793521E-732D-429A-B368-EE7C805F3262}" type="presOf" srcId="{82A19633-012D-422D-95D6-5893E543DDFE}" destId="{B1602EE9-FE45-4B47-A4F8-341A07C522EC}" srcOrd="0" destOrd="0" presId="urn:microsoft.com/office/officeart/2016/7/layout/VerticalDownArrowProcess"/>
    <dgm:cxn modelId="{73DE0729-26FD-4263-8C1F-363F85939BCD}" type="presOf" srcId="{82A19633-012D-422D-95D6-5893E543DDFE}" destId="{0FBF82A0-9F18-4870-8FE0-7C445977A28A}" srcOrd="1" destOrd="0" presId="urn:microsoft.com/office/officeart/2016/7/layout/VerticalDownArrowProcess"/>
    <dgm:cxn modelId="{F63A4E37-9FFB-4CE1-94C4-27C49F7FBE19}" type="presOf" srcId="{FA7664EC-2195-4ACB-8BC5-87D8167303D0}" destId="{E6D2C702-8607-4414-8B24-719AB86D058A}" srcOrd="0" destOrd="0" presId="urn:microsoft.com/office/officeart/2016/7/layout/VerticalDownArrowProcess"/>
    <dgm:cxn modelId="{F3014C5E-007B-40D4-84E8-D7F446C186E8}" type="presOf" srcId="{9BDF2032-446C-47E9-90ED-1FA86ADBAB64}" destId="{7405E9B7-2457-4399-9829-DD2ED6DDE452}" srcOrd="0" destOrd="0" presId="urn:microsoft.com/office/officeart/2016/7/layout/VerticalDownArrowProcess"/>
    <dgm:cxn modelId="{73140F68-01F1-4A80-A3CB-22EE2C410A59}" srcId="{5142D39C-44F1-47D8-A5DD-D58C28F3B775}" destId="{6CB3A8FC-45FB-44F2-A760-72AEF4094FFD}" srcOrd="0" destOrd="0" parTransId="{81702A92-C371-47BE-B3E8-2FF5AC6DCA3A}" sibTransId="{C254F453-D6DA-46A8-A27B-325D95EB82C9}"/>
    <dgm:cxn modelId="{A28E7650-2808-41BE-9609-B2A833028A80}" srcId="{9BDF2032-446C-47E9-90ED-1FA86ADBAB64}" destId="{5142D39C-44F1-47D8-A5DD-D58C28F3B775}" srcOrd="2" destOrd="0" parTransId="{B2E267F6-B974-4E9A-910C-5635C0016CF1}" sibTransId="{51B55C2D-5D22-4B48-82F5-8CB7A8DB2469}"/>
    <dgm:cxn modelId="{86E1417A-C522-46B7-8E36-7AA9C54235B9}" srcId="{2DB8E084-15D6-42A6-913E-0B2A5DCCBEE8}" destId="{FA7664EC-2195-4ACB-8BC5-87D8167303D0}" srcOrd="0" destOrd="0" parTransId="{DACDEEB4-B02F-4FD7-8922-94C7A134EBB9}" sibTransId="{20685174-B0AA-4FD5-BCF6-AD60BC5A0D85}"/>
    <dgm:cxn modelId="{3FC62C7B-C6FB-4E8F-BCF1-9A4AAC641FBF}" type="presOf" srcId="{5142D39C-44F1-47D8-A5DD-D58C28F3B775}" destId="{F8C5025A-822A-43CE-9518-FA7D1E764370}" srcOrd="1" destOrd="0" presId="urn:microsoft.com/office/officeart/2016/7/layout/VerticalDownArrowProcess"/>
    <dgm:cxn modelId="{4DD91D89-111F-4060-8FF6-3C8509E7C178}" type="presOf" srcId="{D76D6F95-5A5C-4DBC-9959-7DE9D9522862}" destId="{CBB1EA41-17D1-4235-A7D4-2A3E7E2DCA2B}" srcOrd="0" destOrd="0" presId="urn:microsoft.com/office/officeart/2016/7/layout/VerticalDownArrowProcess"/>
    <dgm:cxn modelId="{877F2B96-E21F-434F-85D2-29B3F86F531B}" srcId="{9BDF2032-446C-47E9-90ED-1FA86ADBAB64}" destId="{D76D6F95-5A5C-4DBC-9959-7DE9D9522862}" srcOrd="3" destOrd="0" parTransId="{86A5F83A-FAEB-45EB-BC6F-306D4F015467}" sibTransId="{15693B14-CCC1-4D8A-A33D-15811DD67395}"/>
    <dgm:cxn modelId="{DF1F36A5-F18F-44AD-8DA1-6E4781449D2D}" type="presOf" srcId="{86C37133-7781-4234-8A09-326DDE40C254}" destId="{C0E61778-9B5E-4B48-9FD7-C6A7E97FA5AE}" srcOrd="0" destOrd="0" presId="urn:microsoft.com/office/officeart/2016/7/layout/VerticalDownArrowProcess"/>
    <dgm:cxn modelId="{DCE75DA6-1838-45F4-8B81-695F8CC9D196}" type="presOf" srcId="{5142D39C-44F1-47D8-A5DD-D58C28F3B775}" destId="{79183EC8-1B4D-4FB8-A033-98B889E77BB8}" srcOrd="0" destOrd="0" presId="urn:microsoft.com/office/officeart/2016/7/layout/VerticalDownArrowProcess"/>
    <dgm:cxn modelId="{86E9C1B0-CAA4-47B3-93E2-D27EC59EF31A}" srcId="{D76D6F95-5A5C-4DBC-9959-7DE9D9522862}" destId="{88EB3293-E858-413F-8B70-3D932C249BAD}" srcOrd="0" destOrd="0" parTransId="{DDCE7383-DACE-4C9A-BF0C-25F518B4BD68}" sibTransId="{4CF9EFF7-26D2-41C7-ACD3-FDDF4D7B1A1F}"/>
    <dgm:cxn modelId="{B67623B2-3480-41BD-9A6E-0C0E37D16BFA}" type="presOf" srcId="{6CB3A8FC-45FB-44F2-A760-72AEF4094FFD}" destId="{48200BB7-64D1-4079-BF67-5A887656A144}" srcOrd="0" destOrd="0" presId="urn:microsoft.com/office/officeart/2016/7/layout/VerticalDownArrowProcess"/>
    <dgm:cxn modelId="{AB286EB6-1B65-403C-82F2-978FF41EFBF2}" srcId="{9BDF2032-446C-47E9-90ED-1FA86ADBAB64}" destId="{82A19633-012D-422D-95D6-5893E543DDFE}" srcOrd="1" destOrd="0" parTransId="{68D71B0B-BA60-467B-A846-B0FFBC9D0AA7}" sibTransId="{BC16B729-4F9E-4BC1-B2A3-1E2D95589407}"/>
    <dgm:cxn modelId="{1BDEE7C2-DA3A-4D13-8FBC-53823B09AAE4}" type="presOf" srcId="{88EB3293-E858-413F-8B70-3D932C249BAD}" destId="{BE505B92-5B13-4E0B-A1D8-1AAC2AA1597A}" srcOrd="0" destOrd="0" presId="urn:microsoft.com/office/officeart/2016/7/layout/VerticalDownArrowProcess"/>
    <dgm:cxn modelId="{7815BECB-74D7-4468-A05F-2C9D0DA505ED}" srcId="{9BDF2032-446C-47E9-90ED-1FA86ADBAB64}" destId="{2DB8E084-15D6-42A6-913E-0B2A5DCCBEE8}" srcOrd="0" destOrd="0" parTransId="{30D54B0E-AAE5-4030-BED0-F8123241DAD8}" sibTransId="{BF55148C-CF15-41B4-8AB1-18A0A6AC0DFD}"/>
    <dgm:cxn modelId="{8BB802D6-CAC3-4D01-8617-BEAFE646286C}" type="presOf" srcId="{2DB8E084-15D6-42A6-913E-0B2A5DCCBEE8}" destId="{1F442B33-1FCE-4E65-ABE8-BE7BD5BE7F39}" srcOrd="0" destOrd="0" presId="urn:microsoft.com/office/officeart/2016/7/layout/VerticalDownArrowProcess"/>
    <dgm:cxn modelId="{36E137FA-0554-4691-AF39-7C5520E94574}" srcId="{82A19633-012D-422D-95D6-5893E543DDFE}" destId="{86C37133-7781-4234-8A09-326DDE40C254}" srcOrd="0" destOrd="0" parTransId="{79C9B210-F192-4FFB-85FE-E83EAFB9CA5E}" sibTransId="{765DD4FE-58EB-4287-9D84-9E21E5785D42}"/>
    <dgm:cxn modelId="{4DB507A6-F91A-4D04-A542-6FFB0189C3BF}" type="presParOf" srcId="{7405E9B7-2457-4399-9829-DD2ED6DDE452}" destId="{F04ED42D-E04B-4B2A-AB75-FEBDC2D1EFB9}" srcOrd="0" destOrd="0" presId="urn:microsoft.com/office/officeart/2016/7/layout/VerticalDownArrowProcess"/>
    <dgm:cxn modelId="{06257838-98F8-4559-9531-F824DD3CA2B5}" type="presParOf" srcId="{F04ED42D-E04B-4B2A-AB75-FEBDC2D1EFB9}" destId="{CBB1EA41-17D1-4235-A7D4-2A3E7E2DCA2B}" srcOrd="0" destOrd="0" presId="urn:microsoft.com/office/officeart/2016/7/layout/VerticalDownArrowProcess"/>
    <dgm:cxn modelId="{8C94A438-2827-42A7-9599-F335AC147BB5}" type="presParOf" srcId="{F04ED42D-E04B-4B2A-AB75-FEBDC2D1EFB9}" destId="{BE505B92-5B13-4E0B-A1D8-1AAC2AA1597A}" srcOrd="1" destOrd="0" presId="urn:microsoft.com/office/officeart/2016/7/layout/VerticalDownArrowProcess"/>
    <dgm:cxn modelId="{4D837946-6676-4650-8B74-52E38F9F26F0}" type="presParOf" srcId="{7405E9B7-2457-4399-9829-DD2ED6DDE452}" destId="{EE9B01AF-E627-48B2-986A-81723A16CD3A}" srcOrd="1" destOrd="0" presId="urn:microsoft.com/office/officeart/2016/7/layout/VerticalDownArrowProcess"/>
    <dgm:cxn modelId="{9832D1A0-F378-41D7-8F41-ECB00B89518E}" type="presParOf" srcId="{7405E9B7-2457-4399-9829-DD2ED6DDE452}" destId="{D376A525-9DBA-4953-9133-EC225D3BBB92}" srcOrd="2" destOrd="0" presId="urn:microsoft.com/office/officeart/2016/7/layout/VerticalDownArrowProcess"/>
    <dgm:cxn modelId="{34C189F2-F9D5-4737-9B3D-28EB61643FCF}" type="presParOf" srcId="{D376A525-9DBA-4953-9133-EC225D3BBB92}" destId="{79183EC8-1B4D-4FB8-A033-98B889E77BB8}" srcOrd="0" destOrd="0" presId="urn:microsoft.com/office/officeart/2016/7/layout/VerticalDownArrowProcess"/>
    <dgm:cxn modelId="{0F54AA07-00B8-47CE-A7BD-43930AEF9D74}" type="presParOf" srcId="{D376A525-9DBA-4953-9133-EC225D3BBB92}" destId="{F8C5025A-822A-43CE-9518-FA7D1E764370}" srcOrd="1" destOrd="0" presId="urn:microsoft.com/office/officeart/2016/7/layout/VerticalDownArrowProcess"/>
    <dgm:cxn modelId="{E8FA6221-6E72-472E-A3DB-EF7D69D48C47}" type="presParOf" srcId="{D376A525-9DBA-4953-9133-EC225D3BBB92}" destId="{48200BB7-64D1-4079-BF67-5A887656A144}" srcOrd="2" destOrd="0" presId="urn:microsoft.com/office/officeart/2016/7/layout/VerticalDownArrowProcess"/>
    <dgm:cxn modelId="{01DB5112-D01E-4BE3-B3A0-380447591C66}" type="presParOf" srcId="{7405E9B7-2457-4399-9829-DD2ED6DDE452}" destId="{46F2BE0B-4311-4E16-AE3E-41C0B9DC2D4F}" srcOrd="3" destOrd="0" presId="urn:microsoft.com/office/officeart/2016/7/layout/VerticalDownArrowProcess"/>
    <dgm:cxn modelId="{43FEF9E3-54F9-4D84-8431-CDDB5285B245}" type="presParOf" srcId="{7405E9B7-2457-4399-9829-DD2ED6DDE452}" destId="{F779F1DA-5E84-41F1-9B6E-E2D10D044AF6}" srcOrd="4" destOrd="0" presId="urn:microsoft.com/office/officeart/2016/7/layout/VerticalDownArrowProcess"/>
    <dgm:cxn modelId="{9F5C3910-E53B-4612-A6BB-E12F07295F5A}" type="presParOf" srcId="{F779F1DA-5E84-41F1-9B6E-E2D10D044AF6}" destId="{B1602EE9-FE45-4B47-A4F8-341A07C522EC}" srcOrd="0" destOrd="0" presId="urn:microsoft.com/office/officeart/2016/7/layout/VerticalDownArrowProcess"/>
    <dgm:cxn modelId="{D5E3E058-30EF-42E7-BD95-4A5A243175D3}" type="presParOf" srcId="{F779F1DA-5E84-41F1-9B6E-E2D10D044AF6}" destId="{0FBF82A0-9F18-4870-8FE0-7C445977A28A}" srcOrd="1" destOrd="0" presId="urn:microsoft.com/office/officeart/2016/7/layout/VerticalDownArrowProcess"/>
    <dgm:cxn modelId="{CCD54219-5C97-4598-A0A7-18A8944C39CE}" type="presParOf" srcId="{F779F1DA-5E84-41F1-9B6E-E2D10D044AF6}" destId="{C0E61778-9B5E-4B48-9FD7-C6A7E97FA5AE}" srcOrd="2" destOrd="0" presId="urn:microsoft.com/office/officeart/2016/7/layout/VerticalDownArrowProcess"/>
    <dgm:cxn modelId="{69F5082A-BBBC-4109-BF48-AF368EFE79AF}" type="presParOf" srcId="{7405E9B7-2457-4399-9829-DD2ED6DDE452}" destId="{FDCD1CF7-FF34-40EC-8137-11B5011AFEF9}" srcOrd="5" destOrd="0" presId="urn:microsoft.com/office/officeart/2016/7/layout/VerticalDownArrowProcess"/>
    <dgm:cxn modelId="{CB87BB63-6352-426D-84C7-46A8F3F0F31D}" type="presParOf" srcId="{7405E9B7-2457-4399-9829-DD2ED6DDE452}" destId="{260DFC1F-DE95-448E-9884-80F6ED96798F}" srcOrd="6" destOrd="0" presId="urn:microsoft.com/office/officeart/2016/7/layout/VerticalDownArrowProcess"/>
    <dgm:cxn modelId="{488C27A3-3FA4-4D57-A321-BCE6C2B7177C}" type="presParOf" srcId="{260DFC1F-DE95-448E-9884-80F6ED96798F}" destId="{1F442B33-1FCE-4E65-ABE8-BE7BD5BE7F39}" srcOrd="0" destOrd="0" presId="urn:microsoft.com/office/officeart/2016/7/layout/VerticalDownArrowProcess"/>
    <dgm:cxn modelId="{8E4689F1-2A25-4AE3-8DF9-DCA52A4ACBA1}" type="presParOf" srcId="{260DFC1F-DE95-448E-9884-80F6ED96798F}" destId="{C26B0BE3-2004-4DA1-8DF7-32488101A6F0}" srcOrd="1" destOrd="0" presId="urn:microsoft.com/office/officeart/2016/7/layout/VerticalDownArrowProcess"/>
    <dgm:cxn modelId="{763A80B9-B963-4AD5-B9D5-1A875568110A}" type="presParOf" srcId="{260DFC1F-DE95-448E-9884-80F6ED96798F}" destId="{E6D2C702-8607-4414-8B24-719AB86D058A}" srcOrd="2" destOrd="0" presId="urn:microsoft.com/office/officeart/2016/7/layout/VerticalDown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1EA41-17D1-4235-A7D4-2A3E7E2DCA2B}">
      <dsp:nvSpPr>
        <dsp:cNvPr id="0" name=""/>
        <dsp:cNvSpPr/>
      </dsp:nvSpPr>
      <dsp:spPr>
        <a:xfrm>
          <a:off x="0" y="4305035"/>
          <a:ext cx="1478552" cy="941836"/>
        </a:xfrm>
        <a:prstGeom prst="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w="9525" cap="flat" cmpd="sng" algn="ctr">
          <a:solidFill>
            <a:schemeClr val="accent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05155" tIns="241808" rIns="105155" bIns="241808" numCol="1" spcCol="1270" anchor="ctr" anchorCtr="0">
          <a:noAutofit/>
        </a:bodyPr>
        <a:lstStyle/>
        <a:p>
          <a:pPr marL="0" lvl="0" indent="0" algn="ctr" defTabSz="1511300">
            <a:lnSpc>
              <a:spcPct val="90000"/>
            </a:lnSpc>
            <a:spcBef>
              <a:spcPct val="0"/>
            </a:spcBef>
            <a:spcAft>
              <a:spcPct val="35000"/>
            </a:spcAft>
            <a:buNone/>
          </a:pPr>
          <a:r>
            <a:rPr lang="en-US" sz="3400" kern="1200"/>
            <a:t>Check</a:t>
          </a:r>
        </a:p>
      </dsp:txBody>
      <dsp:txXfrm>
        <a:off x="0" y="4305035"/>
        <a:ext cx="1478552" cy="941836"/>
      </dsp:txXfrm>
    </dsp:sp>
    <dsp:sp modelId="{BE505B92-5B13-4E0B-A1D8-1AAC2AA1597A}">
      <dsp:nvSpPr>
        <dsp:cNvPr id="0" name=""/>
        <dsp:cNvSpPr/>
      </dsp:nvSpPr>
      <dsp:spPr>
        <a:xfrm>
          <a:off x="1478552" y="4305035"/>
          <a:ext cx="4435656" cy="941836"/>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9976" tIns="228600" rIns="89976" bIns="228600" numCol="1" spcCol="1270" anchor="ctr" anchorCtr="0">
          <a:noAutofit/>
        </a:bodyPr>
        <a:lstStyle/>
        <a:p>
          <a:pPr marL="0" lvl="0" indent="0" algn="l" defTabSz="800100">
            <a:lnSpc>
              <a:spcPct val="90000"/>
            </a:lnSpc>
            <a:spcBef>
              <a:spcPct val="0"/>
            </a:spcBef>
            <a:spcAft>
              <a:spcPct val="35000"/>
            </a:spcAft>
            <a:buNone/>
          </a:pPr>
          <a:r>
            <a:rPr lang="en-US" sz="1800" kern="1200"/>
            <a:t>Check for any new events and if there is one, and it is a quit command, exit the program.</a:t>
          </a:r>
        </a:p>
      </dsp:txBody>
      <dsp:txXfrm>
        <a:off x="1478552" y="4305035"/>
        <a:ext cx="4435656" cy="941836"/>
      </dsp:txXfrm>
    </dsp:sp>
    <dsp:sp modelId="{F8C5025A-822A-43CE-9518-FA7D1E764370}">
      <dsp:nvSpPr>
        <dsp:cNvPr id="0" name=""/>
        <dsp:cNvSpPr/>
      </dsp:nvSpPr>
      <dsp:spPr>
        <a:xfrm rot="10800000">
          <a:off x="0" y="2870618"/>
          <a:ext cx="1478552" cy="1448544"/>
        </a:xfrm>
        <a:prstGeom prst="upArrowCallout">
          <a:avLst>
            <a:gd name="adj1" fmla="val 5000"/>
            <a:gd name="adj2" fmla="val 10000"/>
            <a:gd name="adj3" fmla="val 15000"/>
            <a:gd name="adj4" fmla="val 64977"/>
          </a:avLst>
        </a:prstGeom>
        <a:blipFill>
          <a:blip xmlns:r="http://schemas.openxmlformats.org/officeDocument/2006/relationships" r:embed="rId1">
            <a:duotone>
              <a:schemeClr val="accent2">
                <a:hueOff val="1121052"/>
                <a:satOff val="-1191"/>
                <a:lumOff val="915"/>
                <a:alphaOff val="0"/>
                <a:shade val="74000"/>
                <a:satMod val="130000"/>
                <a:lumMod val="90000"/>
              </a:schemeClr>
              <a:schemeClr val="accent2">
                <a:hueOff val="1121052"/>
                <a:satOff val="-1191"/>
                <a:lumOff val="915"/>
                <a:alphaOff val="0"/>
                <a:tint val="94000"/>
                <a:satMod val="120000"/>
                <a:lumMod val="104000"/>
              </a:schemeClr>
            </a:duotone>
          </a:blip>
          <a:tile tx="0" ty="0" sx="100000" sy="100000" flip="none" algn="tl"/>
        </a:blipFill>
        <a:ln w="9525" cap="flat" cmpd="sng" algn="ctr">
          <a:solidFill>
            <a:schemeClr val="accent2">
              <a:hueOff val="1121052"/>
              <a:satOff val="-1191"/>
              <a:lumOff val="915"/>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05155" tIns="241808" rIns="105155" bIns="241808" numCol="1" spcCol="1270" anchor="ctr" anchorCtr="0">
          <a:noAutofit/>
        </a:bodyPr>
        <a:lstStyle/>
        <a:p>
          <a:pPr marL="0" lvl="0" indent="0" algn="ctr" defTabSz="1511300">
            <a:lnSpc>
              <a:spcPct val="90000"/>
            </a:lnSpc>
            <a:spcBef>
              <a:spcPct val="0"/>
            </a:spcBef>
            <a:spcAft>
              <a:spcPct val="35000"/>
            </a:spcAft>
            <a:buNone/>
          </a:pPr>
          <a:r>
            <a:rPr lang="en-US" sz="3400" kern="1200"/>
            <a:t>Update</a:t>
          </a:r>
        </a:p>
      </dsp:txBody>
      <dsp:txXfrm rot="-10800000">
        <a:off x="0" y="2870618"/>
        <a:ext cx="1478552" cy="941554"/>
      </dsp:txXfrm>
    </dsp:sp>
    <dsp:sp modelId="{48200BB7-64D1-4079-BF67-5A887656A144}">
      <dsp:nvSpPr>
        <dsp:cNvPr id="0" name=""/>
        <dsp:cNvSpPr/>
      </dsp:nvSpPr>
      <dsp:spPr>
        <a:xfrm>
          <a:off x="1478552" y="2870618"/>
          <a:ext cx="4435656" cy="941554"/>
        </a:xfrm>
        <a:prstGeom prst="rect">
          <a:avLst/>
        </a:prstGeom>
        <a:solidFill>
          <a:schemeClr val="accent2">
            <a:tint val="40000"/>
            <a:alpha val="90000"/>
            <a:hueOff val="1394490"/>
            <a:satOff val="476"/>
            <a:lumOff val="146"/>
            <a:alphaOff val="0"/>
          </a:schemeClr>
        </a:solidFill>
        <a:ln w="9525" cap="flat" cmpd="sng" algn="ctr">
          <a:solidFill>
            <a:schemeClr val="accent2">
              <a:tint val="40000"/>
              <a:alpha val="90000"/>
              <a:hueOff val="1394490"/>
              <a:satOff val="476"/>
              <a:lumOff val="14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9976" tIns="228600" rIns="89976" bIns="228600" numCol="1" spcCol="1270" anchor="ctr" anchorCtr="0">
          <a:noAutofit/>
        </a:bodyPr>
        <a:lstStyle/>
        <a:p>
          <a:pPr marL="0" lvl="0" indent="0" algn="l" defTabSz="800100">
            <a:lnSpc>
              <a:spcPct val="90000"/>
            </a:lnSpc>
            <a:spcBef>
              <a:spcPct val="0"/>
            </a:spcBef>
            <a:spcAft>
              <a:spcPct val="35000"/>
            </a:spcAft>
            <a:buNone/>
          </a:pPr>
          <a:r>
            <a:rPr lang="en-US" sz="1800" kern="1200"/>
            <a:t>Update the screen.</a:t>
          </a:r>
        </a:p>
      </dsp:txBody>
      <dsp:txXfrm>
        <a:off x="1478552" y="2870618"/>
        <a:ext cx="4435656" cy="941554"/>
      </dsp:txXfrm>
    </dsp:sp>
    <dsp:sp modelId="{0FBF82A0-9F18-4870-8FE0-7C445977A28A}">
      <dsp:nvSpPr>
        <dsp:cNvPr id="0" name=""/>
        <dsp:cNvSpPr/>
      </dsp:nvSpPr>
      <dsp:spPr>
        <a:xfrm rot="10800000">
          <a:off x="0" y="1436201"/>
          <a:ext cx="1478552" cy="1448544"/>
        </a:xfrm>
        <a:prstGeom prst="upArrowCallout">
          <a:avLst>
            <a:gd name="adj1" fmla="val 5000"/>
            <a:gd name="adj2" fmla="val 10000"/>
            <a:gd name="adj3" fmla="val 15000"/>
            <a:gd name="adj4" fmla="val 64977"/>
          </a:avLst>
        </a:prstGeom>
        <a:blipFill>
          <a:blip xmlns:r="http://schemas.openxmlformats.org/officeDocument/2006/relationships" r:embed="rId1">
            <a:duotone>
              <a:schemeClr val="accent2">
                <a:hueOff val="2242103"/>
                <a:satOff val="-2381"/>
                <a:lumOff val="1830"/>
                <a:alphaOff val="0"/>
                <a:shade val="74000"/>
                <a:satMod val="130000"/>
                <a:lumMod val="90000"/>
              </a:schemeClr>
              <a:schemeClr val="accent2">
                <a:hueOff val="2242103"/>
                <a:satOff val="-2381"/>
                <a:lumOff val="1830"/>
                <a:alphaOff val="0"/>
                <a:tint val="94000"/>
                <a:satMod val="120000"/>
                <a:lumMod val="104000"/>
              </a:schemeClr>
            </a:duotone>
          </a:blip>
          <a:tile tx="0" ty="0" sx="100000" sy="100000" flip="none" algn="tl"/>
        </a:blipFill>
        <a:ln w="9525" cap="flat" cmpd="sng" algn="ctr">
          <a:solidFill>
            <a:schemeClr val="accent2">
              <a:hueOff val="2242103"/>
              <a:satOff val="-2381"/>
              <a:lumOff val="183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05155" tIns="241808" rIns="105155" bIns="241808" numCol="1" spcCol="1270" anchor="ctr" anchorCtr="0">
          <a:noAutofit/>
        </a:bodyPr>
        <a:lstStyle/>
        <a:p>
          <a:pPr marL="0" lvl="0" indent="0" algn="ctr" defTabSz="1511300">
            <a:lnSpc>
              <a:spcPct val="90000"/>
            </a:lnSpc>
            <a:spcBef>
              <a:spcPct val="0"/>
            </a:spcBef>
            <a:spcAft>
              <a:spcPct val="35000"/>
            </a:spcAft>
            <a:buNone/>
          </a:pPr>
          <a:r>
            <a:rPr lang="en-US" sz="3400" kern="1200"/>
            <a:t>Add</a:t>
          </a:r>
        </a:p>
      </dsp:txBody>
      <dsp:txXfrm rot="-10800000">
        <a:off x="0" y="1436201"/>
        <a:ext cx="1478552" cy="941554"/>
      </dsp:txXfrm>
    </dsp:sp>
    <dsp:sp modelId="{C0E61778-9B5E-4B48-9FD7-C6A7E97FA5AE}">
      <dsp:nvSpPr>
        <dsp:cNvPr id="0" name=""/>
        <dsp:cNvSpPr/>
      </dsp:nvSpPr>
      <dsp:spPr>
        <a:xfrm>
          <a:off x="1478552" y="1436201"/>
          <a:ext cx="4435656" cy="941554"/>
        </a:xfrm>
        <a:prstGeom prst="rect">
          <a:avLst/>
        </a:prstGeom>
        <a:solidFill>
          <a:schemeClr val="accent2">
            <a:tint val="40000"/>
            <a:alpha val="90000"/>
            <a:hueOff val="2788980"/>
            <a:satOff val="952"/>
            <a:lumOff val="293"/>
            <a:alphaOff val="0"/>
          </a:schemeClr>
        </a:solidFill>
        <a:ln w="9525" cap="flat" cmpd="sng" algn="ctr">
          <a:solidFill>
            <a:schemeClr val="accent2">
              <a:tint val="40000"/>
              <a:alpha val="90000"/>
              <a:hueOff val="2788980"/>
              <a:satOff val="952"/>
              <a:lumOff val="29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9976" tIns="228600" rIns="89976" bIns="228600" numCol="1" spcCol="1270" anchor="ctr" anchorCtr="0">
          <a:noAutofit/>
        </a:bodyPr>
        <a:lstStyle/>
        <a:p>
          <a:pPr marL="0" lvl="0" indent="0" algn="l" defTabSz="800100">
            <a:lnSpc>
              <a:spcPct val="90000"/>
            </a:lnSpc>
            <a:spcBef>
              <a:spcPct val="0"/>
            </a:spcBef>
            <a:spcAft>
              <a:spcPct val="35000"/>
            </a:spcAft>
            <a:buNone/>
          </a:pPr>
          <a:r>
            <a:rPr lang="en-US" sz="1800" kern="1200"/>
            <a:t>Add the bunny image that you loaded to the screen at x=100 and y=100.</a:t>
          </a:r>
        </a:p>
      </dsp:txBody>
      <dsp:txXfrm>
        <a:off x="1478552" y="1436201"/>
        <a:ext cx="4435656" cy="941554"/>
      </dsp:txXfrm>
    </dsp:sp>
    <dsp:sp modelId="{C26B0BE3-2004-4DA1-8DF7-32488101A6F0}">
      <dsp:nvSpPr>
        <dsp:cNvPr id="0" name=""/>
        <dsp:cNvSpPr/>
      </dsp:nvSpPr>
      <dsp:spPr>
        <a:xfrm rot="10800000">
          <a:off x="0" y="1784"/>
          <a:ext cx="1478552" cy="1448544"/>
        </a:xfrm>
        <a:prstGeom prst="upArrowCallout">
          <a:avLst>
            <a:gd name="adj1" fmla="val 5000"/>
            <a:gd name="adj2" fmla="val 10000"/>
            <a:gd name="adj3" fmla="val 15000"/>
            <a:gd name="adj4" fmla="val 64977"/>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w="9525" cap="flat" cmpd="sng" algn="ctr">
          <a:solidFill>
            <a:schemeClr val="accent2">
              <a:hueOff val="3363155"/>
              <a:satOff val="-3572"/>
              <a:lumOff val="2745"/>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05155" tIns="241808" rIns="105155" bIns="241808" numCol="1" spcCol="1270" anchor="ctr" anchorCtr="0">
          <a:noAutofit/>
        </a:bodyPr>
        <a:lstStyle/>
        <a:p>
          <a:pPr marL="0" lvl="0" indent="0" algn="ctr" defTabSz="1511300">
            <a:lnSpc>
              <a:spcPct val="90000"/>
            </a:lnSpc>
            <a:spcBef>
              <a:spcPct val="0"/>
            </a:spcBef>
            <a:spcAft>
              <a:spcPct val="35000"/>
            </a:spcAft>
            <a:buNone/>
          </a:pPr>
          <a:r>
            <a:rPr lang="en-US" sz="3400" kern="1200"/>
            <a:t>Fill</a:t>
          </a:r>
        </a:p>
      </dsp:txBody>
      <dsp:txXfrm rot="-10800000">
        <a:off x="0" y="1784"/>
        <a:ext cx="1478552" cy="941554"/>
      </dsp:txXfrm>
    </dsp:sp>
    <dsp:sp modelId="{E6D2C702-8607-4414-8B24-719AB86D058A}">
      <dsp:nvSpPr>
        <dsp:cNvPr id="0" name=""/>
        <dsp:cNvSpPr/>
      </dsp:nvSpPr>
      <dsp:spPr>
        <a:xfrm>
          <a:off x="1478552" y="1784"/>
          <a:ext cx="4435656" cy="941554"/>
        </a:xfrm>
        <a:prstGeom prst="rect">
          <a:avLst/>
        </a:prstGeom>
        <a:solidFill>
          <a:schemeClr val="accent2">
            <a:tint val="40000"/>
            <a:alpha val="90000"/>
            <a:hueOff val="4183470"/>
            <a:satOff val="1428"/>
            <a:lumOff val="439"/>
            <a:alphaOff val="0"/>
          </a:schemeClr>
        </a:solidFill>
        <a:ln w="9525" cap="flat" cmpd="sng" algn="ctr">
          <a:solidFill>
            <a:schemeClr val="accent2">
              <a:tint val="40000"/>
              <a:alpha val="90000"/>
              <a:hueOff val="4183470"/>
              <a:satOff val="1428"/>
              <a:lumOff val="4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9976" tIns="228600" rIns="89976" bIns="228600" numCol="1" spcCol="1270" anchor="ctr" anchorCtr="0">
          <a:noAutofit/>
        </a:bodyPr>
        <a:lstStyle/>
        <a:p>
          <a:pPr marL="0" lvl="0" indent="0" algn="l" defTabSz="800100">
            <a:lnSpc>
              <a:spcPct val="90000"/>
            </a:lnSpc>
            <a:spcBef>
              <a:spcPct val="0"/>
            </a:spcBef>
            <a:spcAft>
              <a:spcPct val="35000"/>
            </a:spcAft>
            <a:buNone/>
          </a:pPr>
          <a:r>
            <a:rPr lang="en-US" sz="1800" kern="1200"/>
            <a:t>Fill the screen with black before you draw anything.</a:t>
          </a:r>
        </a:p>
      </dsp:txBody>
      <dsp:txXfrm>
        <a:off x="1478552" y="1784"/>
        <a:ext cx="4435656" cy="941554"/>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12/1/2020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4034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5645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673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2633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4533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8142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8968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4395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009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647F38-B617-4D2F-AE0A-013F0C4D2C57}" type="datetimeFigureOut">
              <a:rPr lang="en-US" dirty="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a:p>
        </p:txBody>
      </p:sp>
    </p:spTree>
    <p:extLst>
      <p:ext uri="{BB962C8B-B14F-4D97-AF65-F5344CB8AC3E}">
        <p14:creationId xmlns:p14="http://schemas.microsoft.com/office/powerpoint/2010/main" val="3585837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3670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125059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6338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4501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3674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8110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008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16676483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D075-1DDC-44DE-97E4-F1A391B67FB9}"/>
              </a:ext>
            </a:extLst>
          </p:cNvPr>
          <p:cNvSpPr>
            <a:spLocks noGrp="1"/>
          </p:cNvSpPr>
          <p:nvPr>
            <p:ph type="title"/>
          </p:nvPr>
        </p:nvSpPr>
        <p:spPr/>
        <p:txBody>
          <a:bodyPr>
            <a:normAutofit/>
          </a:bodyPr>
          <a:lstStyle/>
          <a:p>
            <a:pPr>
              <a:lnSpc>
                <a:spcPct val="90000"/>
              </a:lnSpc>
            </a:pPr>
            <a:r>
              <a:rPr lang="en-US" sz="1800" dirty="0">
                <a:latin typeface="Tahoma"/>
                <a:ea typeface="Tahoma"/>
                <a:cs typeface="Tahoma"/>
              </a:rPr>
              <a:t>  </a:t>
            </a:r>
            <a:r>
              <a:rPr lang="en-US" sz="3200" dirty="0">
                <a:latin typeface="Tahoma"/>
                <a:ea typeface="Tahoma"/>
                <a:cs typeface="Tahoma"/>
              </a:rPr>
              <a:t>Sandip institute of technology and research </a:t>
            </a:r>
            <a:r>
              <a:rPr lang="en-US" sz="3200" dirty="0" err="1">
                <a:latin typeface="Tahoma"/>
                <a:ea typeface="Tahoma"/>
                <a:cs typeface="Tahoma"/>
              </a:rPr>
              <a:t>center,Nashik</a:t>
            </a:r>
            <a:br>
              <a:rPr lang="en-US" sz="1800" dirty="0">
                <a:latin typeface="Tahoma"/>
                <a:ea typeface="Tahoma"/>
                <a:cs typeface="Tahoma"/>
              </a:rPr>
            </a:br>
            <a:br>
              <a:rPr lang="en-US" sz="1800" dirty="0">
                <a:latin typeface="Tahoma"/>
                <a:ea typeface="Tahoma"/>
                <a:cs typeface="Tahoma"/>
              </a:rPr>
            </a:br>
            <a:r>
              <a:rPr lang="en-US" sz="1800" dirty="0">
                <a:latin typeface="Tahoma"/>
                <a:ea typeface="Tahoma"/>
                <a:cs typeface="Tahoma"/>
              </a:rPr>
              <a:t>              </a:t>
            </a:r>
            <a:r>
              <a:rPr lang="en-US" sz="2400" dirty="0">
                <a:latin typeface="Tahoma"/>
                <a:ea typeface="Tahoma"/>
                <a:cs typeface="Tahoma"/>
              </a:rPr>
              <a:t>Department of computer science and engineering</a:t>
            </a:r>
          </a:p>
        </p:txBody>
      </p:sp>
      <p:sp>
        <p:nvSpPr>
          <p:cNvPr id="3" name="Subtitle 2">
            <a:extLst>
              <a:ext uri="{FF2B5EF4-FFF2-40B4-BE49-F238E27FC236}">
                <a16:creationId xmlns:a16="http://schemas.microsoft.com/office/drawing/2014/main" id="{43280195-65D3-4934-9D31-4A20179D1236}"/>
              </a:ext>
            </a:extLst>
          </p:cNvPr>
          <p:cNvSpPr>
            <a:spLocks noGrp="1"/>
          </p:cNvSpPr>
          <p:nvPr>
            <p:ph type="subTitle" idx="4294967295"/>
          </p:nvPr>
        </p:nvSpPr>
        <p:spPr>
          <a:xfrm>
            <a:off x="5376863" y="3657600"/>
            <a:ext cx="6815137" cy="1320800"/>
          </a:xfrm>
        </p:spPr>
        <p:txBody>
          <a:bodyPr>
            <a:normAutofit/>
          </a:bodyPr>
          <a:lstStyle/>
          <a:p>
            <a:r>
              <a:rPr lang="en-US"/>
              <a:t>          </a:t>
            </a:r>
          </a:p>
        </p:txBody>
      </p:sp>
      <p:sp>
        <p:nvSpPr>
          <p:cNvPr id="7" name="TextBox 6">
            <a:extLst>
              <a:ext uri="{FF2B5EF4-FFF2-40B4-BE49-F238E27FC236}">
                <a16:creationId xmlns:a16="http://schemas.microsoft.com/office/drawing/2014/main" id="{FA0B07CA-B0BA-4E7C-AB43-107F7DBEA937}"/>
              </a:ext>
            </a:extLst>
          </p:cNvPr>
          <p:cNvSpPr txBox="1"/>
          <p:nvPr/>
        </p:nvSpPr>
        <p:spPr>
          <a:xfrm>
            <a:off x="1245704" y="4724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CC044ACD-1552-4CDD-8DDD-AEC280DC3C2F}"/>
              </a:ext>
            </a:extLst>
          </p:cNvPr>
          <p:cNvSpPr txBox="1"/>
          <p:nvPr/>
        </p:nvSpPr>
        <p:spPr>
          <a:xfrm>
            <a:off x="3553670" y="3476503"/>
            <a:ext cx="492309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3200"/>
              <a:t>    A Complete Python Based-</a:t>
            </a:r>
          </a:p>
        </p:txBody>
      </p:sp>
      <p:sp>
        <p:nvSpPr>
          <p:cNvPr id="12" name="TextBox 11">
            <a:extLst>
              <a:ext uri="{FF2B5EF4-FFF2-40B4-BE49-F238E27FC236}">
                <a16:creationId xmlns:a16="http://schemas.microsoft.com/office/drawing/2014/main" id="{065BCB04-9DAD-48CB-B3B4-D01830C07CC7}"/>
              </a:ext>
            </a:extLst>
          </p:cNvPr>
          <p:cNvSpPr txBox="1"/>
          <p:nvPr/>
        </p:nvSpPr>
        <p:spPr>
          <a:xfrm>
            <a:off x="4682201" y="3958781"/>
            <a:ext cx="326405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3200"/>
              <a:t>    Mini-Project-</a:t>
            </a:r>
          </a:p>
        </p:txBody>
      </p:sp>
      <p:sp>
        <p:nvSpPr>
          <p:cNvPr id="13" name="TextBox 1">
            <a:extLst>
              <a:ext uri="{FF2B5EF4-FFF2-40B4-BE49-F238E27FC236}">
                <a16:creationId xmlns:a16="http://schemas.microsoft.com/office/drawing/2014/main" id="{6C496792-ADA7-47D7-BE9C-8DB3DB92D057}"/>
              </a:ext>
            </a:extLst>
          </p:cNvPr>
          <p:cNvSpPr txBox="1"/>
          <p:nvPr/>
        </p:nvSpPr>
        <p:spPr>
          <a:xfrm>
            <a:off x="4450707" y="4547161"/>
            <a:ext cx="3736693"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en-US" sz="3200"/>
              <a:t>Bunnies and Badgers</a:t>
            </a:r>
          </a:p>
        </p:txBody>
      </p:sp>
    </p:spTree>
    <p:extLst>
      <p:ext uri="{BB962C8B-B14F-4D97-AF65-F5344CB8AC3E}">
        <p14:creationId xmlns:p14="http://schemas.microsoft.com/office/powerpoint/2010/main" val="4056437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9" name="Picture 28">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2" name="Picture 31">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4" name="Straight Connector 33">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6" name="Rectangle 35">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6FAACCF-05A7-481F-A2BF-37D47630F196}"/>
              </a:ext>
            </a:extLst>
          </p:cNvPr>
          <p:cNvSpPr>
            <a:spLocks noGrp="1"/>
          </p:cNvSpPr>
          <p:nvPr>
            <p:ph type="title" idx="4294967295"/>
          </p:nvPr>
        </p:nvSpPr>
        <p:spPr>
          <a:xfrm>
            <a:off x="952108" y="954756"/>
            <a:ext cx="2730414" cy="4946003"/>
          </a:xfrm>
        </p:spPr>
        <p:txBody>
          <a:bodyPr vert="horz" lIns="91440" tIns="45720" rIns="91440" bIns="45720" rtlCol="0" anchor="ctr">
            <a:normAutofit/>
          </a:bodyPr>
          <a:lstStyle/>
          <a:p>
            <a:r>
              <a:rPr lang="en-US">
                <a:solidFill>
                  <a:srgbClr val="FFFFFF"/>
                </a:solidFill>
              </a:rPr>
              <a:t>Step 3:</a:t>
            </a:r>
          </a:p>
        </p:txBody>
      </p:sp>
      <p:sp>
        <p:nvSpPr>
          <p:cNvPr id="42" name="Rectangle 41">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CAFA5E-AE37-4945-A3C7-CDAE5173BB10}"/>
              </a:ext>
            </a:extLst>
          </p:cNvPr>
          <p:cNvSpPr txBox="1"/>
          <p:nvPr/>
        </p:nvSpPr>
        <p:spPr>
          <a:xfrm>
            <a:off x="5140934" y="469900"/>
            <a:ext cx="6787067" cy="626321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457200" indent="-4572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 Adding a background to the game scene. This can be done with a couple more </a:t>
            </a:r>
            <a:r>
              <a:rPr lang="en-US" sz="2400" b="1" dirty="0" err="1">
                <a:solidFill>
                  <a:schemeClr val="tx1">
                    <a:lumMod val="85000"/>
                    <a:lumOff val="15000"/>
                  </a:schemeClr>
                </a:solidFill>
              </a:rPr>
              <a:t>screen.blit</a:t>
            </a:r>
            <a:r>
              <a:rPr lang="en-US" sz="2400" b="1" dirty="0">
                <a:solidFill>
                  <a:schemeClr val="tx1">
                    <a:lumMod val="85000"/>
                    <a:lumOff val="15000"/>
                  </a:schemeClr>
                </a:solidFill>
              </a:rPr>
              <a:t>()</a:t>
            </a:r>
            <a:r>
              <a:rPr lang="en-US" sz="2400" dirty="0">
                <a:solidFill>
                  <a:schemeClr val="tx1">
                    <a:lumMod val="85000"/>
                    <a:lumOff val="15000"/>
                  </a:schemeClr>
                </a:solidFill>
              </a:rPr>
              <a:t> calls.</a:t>
            </a:r>
          </a:p>
          <a:p>
            <a:pPr marL="457200" indent="-457200">
              <a:spcBef>
                <a:spcPct val="20000"/>
              </a:spcBef>
              <a:spcAft>
                <a:spcPts val="600"/>
              </a:spcAft>
              <a:buClr>
                <a:schemeClr val="accent1"/>
              </a:buClr>
              <a:buSzPct val="114999"/>
              <a:buFont typeface="Arial"/>
              <a:buChar char="•"/>
            </a:pPr>
            <a:endParaRPr lang="en-US" sz="2400" dirty="0">
              <a:solidFill>
                <a:schemeClr val="tx1">
                  <a:lumMod val="85000"/>
                  <a:lumOff val="15000"/>
                </a:schemeClr>
              </a:solidFill>
            </a:endParaRPr>
          </a:p>
          <a:p>
            <a:pPr marL="457200" indent="-4572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 </a:t>
            </a:r>
            <a:r>
              <a:rPr lang="en-US" sz="2400" dirty="0" err="1">
                <a:solidFill>
                  <a:schemeClr val="tx1">
                    <a:lumMod val="85000"/>
                    <a:lumOff val="15000"/>
                  </a:schemeClr>
                </a:solidFill>
              </a:rPr>
              <a:t>Blit</a:t>
            </a:r>
            <a:r>
              <a:rPr lang="en-US" sz="2400" dirty="0">
                <a:solidFill>
                  <a:schemeClr val="tx1">
                    <a:lumMod val="85000"/>
                    <a:lumOff val="15000"/>
                  </a:schemeClr>
                </a:solidFill>
              </a:rPr>
              <a:t>():The screen object represents your game screen. It is a thin wrapper around a </a:t>
            </a:r>
            <a:r>
              <a:rPr lang="en-US" sz="2400" b="1" dirty="0" err="1">
                <a:solidFill>
                  <a:schemeClr val="tx1">
                    <a:lumMod val="85000"/>
                    <a:lumOff val="15000"/>
                  </a:schemeClr>
                </a:solidFill>
              </a:rPr>
              <a:t>Pygame</a:t>
            </a:r>
            <a:r>
              <a:rPr lang="en-US" sz="2400" dirty="0">
                <a:solidFill>
                  <a:schemeClr val="tx1">
                    <a:lumMod val="85000"/>
                    <a:lumOff val="15000"/>
                  </a:schemeClr>
                </a:solidFill>
              </a:rPr>
              <a:t> surface that allows you to easily draw images to the screen (“</a:t>
            </a:r>
            <a:r>
              <a:rPr lang="en-US" sz="2400" b="1" dirty="0" err="1">
                <a:solidFill>
                  <a:schemeClr val="tx1">
                    <a:lumMod val="85000"/>
                    <a:lumOff val="15000"/>
                  </a:schemeClr>
                </a:solidFill>
              </a:rPr>
              <a:t>blit</a:t>
            </a:r>
            <a:r>
              <a:rPr lang="en-US" sz="2400" dirty="0">
                <a:solidFill>
                  <a:schemeClr val="tx1">
                    <a:lumMod val="85000"/>
                    <a:lumOff val="15000"/>
                  </a:schemeClr>
                </a:solidFill>
              </a:rPr>
              <a:t>” them). ... </a:t>
            </a:r>
            <a:r>
              <a:rPr lang="en-US" sz="2400" b="1" dirty="0" err="1">
                <a:solidFill>
                  <a:schemeClr val="tx1">
                    <a:lumMod val="85000"/>
                    <a:lumOff val="15000"/>
                  </a:schemeClr>
                </a:solidFill>
              </a:rPr>
              <a:t>blit</a:t>
            </a:r>
            <a:r>
              <a:rPr lang="en-US" sz="2400" b="1" dirty="0">
                <a:solidFill>
                  <a:schemeClr val="tx1">
                    <a:lumMod val="85000"/>
                    <a:lumOff val="15000"/>
                  </a:schemeClr>
                </a:solidFill>
              </a:rPr>
              <a:t>()</a:t>
            </a:r>
            <a:r>
              <a:rPr lang="en-US" sz="2400" dirty="0">
                <a:solidFill>
                  <a:schemeClr val="tx1">
                    <a:lumMod val="85000"/>
                    <a:lumOff val="15000"/>
                  </a:schemeClr>
                </a:solidFill>
              </a:rPr>
              <a:t> accepts either a Surface or a string as its image parameter. If image is a str then the named image will be loaded from the images/ directory.</a:t>
            </a:r>
          </a:p>
          <a:p>
            <a:pPr marL="457200" indent="-457200">
              <a:spcBef>
                <a:spcPct val="20000"/>
              </a:spcBef>
              <a:spcAft>
                <a:spcPts val="600"/>
              </a:spcAft>
              <a:buClr>
                <a:schemeClr val="accent1"/>
              </a:buClr>
              <a:buSzPct val="114999"/>
              <a:buFont typeface="Arial"/>
              <a:buChar char="•"/>
            </a:pPr>
            <a:endParaRPr lang="en-US" sz="2400" dirty="0">
              <a:solidFill>
                <a:schemeClr val="tx1">
                  <a:lumMod val="85000"/>
                  <a:lumOff val="15000"/>
                </a:schemeClr>
              </a:solidFill>
            </a:endParaRPr>
          </a:p>
          <a:p>
            <a:pPr marL="457200" indent="-4572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Adding some actual gameplay elements, like making the bunny , the castle and respond to key presses.</a:t>
            </a:r>
          </a:p>
        </p:txBody>
      </p:sp>
    </p:spTree>
    <p:extLst>
      <p:ext uri="{BB962C8B-B14F-4D97-AF65-F5344CB8AC3E}">
        <p14:creationId xmlns:p14="http://schemas.microsoft.com/office/powerpoint/2010/main" val="320557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AACCF-05A7-481F-A2BF-37D47630F196}"/>
              </a:ext>
            </a:extLst>
          </p:cNvPr>
          <p:cNvSpPr>
            <a:spLocks noGrp="1"/>
          </p:cNvSpPr>
          <p:nvPr>
            <p:ph type="title" idx="4294967295"/>
          </p:nvPr>
        </p:nvSpPr>
        <p:spPr>
          <a:xfrm>
            <a:off x="4441031" y="841375"/>
            <a:ext cx="2216150" cy="523875"/>
          </a:xfrm>
        </p:spPr>
        <p:txBody>
          <a:bodyPr>
            <a:normAutofit fontScale="90000"/>
          </a:bodyPr>
          <a:lstStyle/>
          <a:p>
            <a:r>
              <a:rPr lang="en-US">
                <a:latin typeface="Comic Sans MS"/>
              </a:rPr>
              <a:t>Step 3:</a:t>
            </a:r>
          </a:p>
        </p:txBody>
      </p:sp>
      <p:pic>
        <p:nvPicPr>
          <p:cNvPr id="6" name="Picture 6" descr="A picture containing application&#10;&#10;Description automatically generated">
            <a:extLst>
              <a:ext uri="{FF2B5EF4-FFF2-40B4-BE49-F238E27FC236}">
                <a16:creationId xmlns:a16="http://schemas.microsoft.com/office/drawing/2014/main" id="{7F8F17DF-2378-49B3-91B6-625846C4A885}"/>
              </a:ext>
            </a:extLst>
          </p:cNvPr>
          <p:cNvPicPr>
            <a:picLocks noChangeAspect="1"/>
          </p:cNvPicPr>
          <p:nvPr/>
        </p:nvPicPr>
        <p:blipFill>
          <a:blip r:embed="rId2"/>
          <a:stretch>
            <a:fillRect/>
          </a:stretch>
        </p:blipFill>
        <p:spPr>
          <a:xfrm>
            <a:off x="2747058" y="1365127"/>
            <a:ext cx="6707529" cy="4841521"/>
          </a:xfrm>
          <a:prstGeom prst="rect">
            <a:avLst/>
          </a:prstGeom>
        </p:spPr>
      </p:pic>
      <p:sp>
        <p:nvSpPr>
          <p:cNvPr id="7" name="Rectangle 6">
            <a:extLst>
              <a:ext uri="{FF2B5EF4-FFF2-40B4-BE49-F238E27FC236}">
                <a16:creationId xmlns:a16="http://schemas.microsoft.com/office/drawing/2014/main" id="{C83C2D5A-764F-49A0-BAB9-B481B1E87E4E}"/>
              </a:ext>
            </a:extLst>
          </p:cNvPr>
          <p:cNvSpPr/>
          <p:nvPr/>
        </p:nvSpPr>
        <p:spPr>
          <a:xfrm>
            <a:off x="3813978" y="2044016"/>
            <a:ext cx="684836" cy="3453113"/>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6A7BD10-BDEF-46DB-AC79-C526D82F9777}"/>
              </a:ext>
            </a:extLst>
          </p:cNvPr>
          <p:cNvCxnSpPr/>
          <p:nvPr/>
        </p:nvCxnSpPr>
        <p:spPr>
          <a:xfrm flipV="1">
            <a:off x="1998803" y="3728253"/>
            <a:ext cx="1811437" cy="115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3DD0F19-528A-4755-9F44-951EDE266C39}"/>
              </a:ext>
            </a:extLst>
          </p:cNvPr>
          <p:cNvSpPr txBox="1"/>
          <p:nvPr/>
        </p:nvSpPr>
        <p:spPr>
          <a:xfrm>
            <a:off x="600316" y="3542214"/>
            <a:ext cx="13831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castle</a:t>
            </a:r>
          </a:p>
        </p:txBody>
      </p:sp>
      <p:sp>
        <p:nvSpPr>
          <p:cNvPr id="11" name="Rectangle 10">
            <a:extLst>
              <a:ext uri="{FF2B5EF4-FFF2-40B4-BE49-F238E27FC236}">
                <a16:creationId xmlns:a16="http://schemas.microsoft.com/office/drawing/2014/main" id="{8EED994D-99D5-4FBD-8249-B1F5EEE93BD4}"/>
              </a:ext>
            </a:extLst>
          </p:cNvPr>
          <p:cNvSpPr/>
          <p:nvPr/>
        </p:nvSpPr>
        <p:spPr>
          <a:xfrm>
            <a:off x="4903926" y="2352673"/>
            <a:ext cx="646254" cy="61731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7CECDD3-C8DD-4DF5-AE3D-51EBE1E2C70D}"/>
              </a:ext>
            </a:extLst>
          </p:cNvPr>
          <p:cNvCxnSpPr>
            <a:cxnSpLocks/>
          </p:cNvCxnSpPr>
          <p:nvPr/>
        </p:nvCxnSpPr>
        <p:spPr>
          <a:xfrm flipV="1">
            <a:off x="5673765" y="2387518"/>
            <a:ext cx="4010627" cy="405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DDF246E-A864-4B32-AEDF-BB493DD57D8D}"/>
              </a:ext>
            </a:extLst>
          </p:cNvPr>
          <p:cNvSpPr txBox="1"/>
          <p:nvPr/>
        </p:nvSpPr>
        <p:spPr>
          <a:xfrm>
            <a:off x="9917936" y="2153251"/>
            <a:ext cx="13831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Bunny</a:t>
            </a:r>
          </a:p>
        </p:txBody>
      </p:sp>
    </p:spTree>
    <p:extLst>
      <p:ext uri="{BB962C8B-B14F-4D97-AF65-F5344CB8AC3E}">
        <p14:creationId xmlns:p14="http://schemas.microsoft.com/office/powerpoint/2010/main" val="1035792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59C0-21C4-4E97-BCCC-855C6F39845B}"/>
              </a:ext>
            </a:extLst>
          </p:cNvPr>
          <p:cNvSpPr>
            <a:spLocks noGrp="1"/>
          </p:cNvSpPr>
          <p:nvPr>
            <p:ph type="title"/>
          </p:nvPr>
        </p:nvSpPr>
        <p:spPr>
          <a:xfrm>
            <a:off x="1513731" y="484421"/>
            <a:ext cx="8534400" cy="1507067"/>
          </a:xfrm>
        </p:spPr>
        <p:txBody>
          <a:bodyPr/>
          <a:lstStyle/>
          <a:p>
            <a:r>
              <a:rPr lang="en-US">
                <a:latin typeface="Comic Sans MS"/>
              </a:rPr>
              <a:t>Step 4: Turning the bunny</a:t>
            </a:r>
          </a:p>
        </p:txBody>
      </p:sp>
      <p:sp>
        <p:nvSpPr>
          <p:cNvPr id="4" name="TextBox 3">
            <a:extLst>
              <a:ext uri="{FF2B5EF4-FFF2-40B4-BE49-F238E27FC236}">
                <a16:creationId xmlns:a16="http://schemas.microsoft.com/office/drawing/2014/main" id="{83740A18-B6DF-46D4-AF43-619D59B5C1B8}"/>
              </a:ext>
            </a:extLst>
          </p:cNvPr>
          <p:cNvSpPr txBox="1"/>
          <p:nvPr/>
        </p:nvSpPr>
        <p:spPr>
          <a:xfrm>
            <a:off x="1232704" y="2592729"/>
            <a:ext cx="97073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ü"/>
            </a:pPr>
            <a:r>
              <a:rPr lang="en-US" sz="2800">
                <a:solidFill>
                  <a:schemeClr val="bg2">
                    <a:lumMod val="75000"/>
                  </a:schemeClr>
                </a:solidFill>
                <a:ea typeface="+mn-lt"/>
                <a:cs typeface="+mn-lt"/>
              </a:rPr>
              <a:t>Bunny now moves when you press keys but wouldn’t it be even cooler if you could use your mouse to rotate the bunny to face a direction of your choosing, so he’s not facing the same way all the time? It’s simple enough to implement using trigonometry.</a:t>
            </a:r>
            <a:endParaRPr lang="en-US" sz="2800">
              <a:solidFill>
                <a:schemeClr val="bg2">
                  <a:lumMod val="75000"/>
                </a:schemeClr>
              </a:solidFill>
            </a:endParaRPr>
          </a:p>
        </p:txBody>
      </p:sp>
    </p:spTree>
    <p:extLst>
      <p:ext uri="{BB962C8B-B14F-4D97-AF65-F5344CB8AC3E}">
        <p14:creationId xmlns:p14="http://schemas.microsoft.com/office/powerpoint/2010/main" val="1066916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59C0-21C4-4E97-BCCC-855C6F39845B}"/>
              </a:ext>
            </a:extLst>
          </p:cNvPr>
          <p:cNvSpPr>
            <a:spLocks noGrp="1"/>
          </p:cNvSpPr>
          <p:nvPr>
            <p:ph type="title"/>
          </p:nvPr>
        </p:nvSpPr>
        <p:spPr>
          <a:xfrm>
            <a:off x="1728496" y="869189"/>
            <a:ext cx="8534400" cy="1507067"/>
          </a:xfrm>
        </p:spPr>
        <p:txBody>
          <a:bodyPr/>
          <a:lstStyle/>
          <a:p>
            <a:r>
              <a:rPr lang="en-US">
                <a:latin typeface="Comic Sans MS"/>
              </a:rPr>
              <a:t>Step 4: Turning the bunny</a:t>
            </a:r>
          </a:p>
        </p:txBody>
      </p:sp>
      <p:sp>
        <p:nvSpPr>
          <p:cNvPr id="3" name="Right Triangle 2">
            <a:extLst>
              <a:ext uri="{FF2B5EF4-FFF2-40B4-BE49-F238E27FC236}">
                <a16:creationId xmlns:a16="http://schemas.microsoft.com/office/drawing/2014/main" id="{639E1354-FE60-48C7-A406-04FC7564289A}"/>
              </a:ext>
            </a:extLst>
          </p:cNvPr>
          <p:cNvSpPr/>
          <p:nvPr/>
        </p:nvSpPr>
        <p:spPr>
          <a:xfrm>
            <a:off x="2880166" y="3039318"/>
            <a:ext cx="4552708" cy="259465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FD97D58E-0B11-4486-BF7D-55D2DA3B11CC}"/>
              </a:ext>
            </a:extLst>
          </p:cNvPr>
          <p:cNvSpPr/>
          <p:nvPr/>
        </p:nvSpPr>
        <p:spPr>
          <a:xfrm rot="7020000">
            <a:off x="2540279" y="2834014"/>
            <a:ext cx="1311798" cy="694482"/>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2008D5A-CBAF-4A76-8A18-62AA1B957E37}"/>
              </a:ext>
            </a:extLst>
          </p:cNvPr>
          <p:cNvSpPr txBox="1"/>
          <p:nvPr/>
        </p:nvSpPr>
        <p:spPr>
          <a:xfrm>
            <a:off x="3144938" y="3685089"/>
            <a:ext cx="302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Z</a:t>
            </a:r>
          </a:p>
        </p:txBody>
      </p:sp>
      <p:sp>
        <p:nvSpPr>
          <p:cNvPr id="9" name="TextBox 8">
            <a:extLst>
              <a:ext uri="{FF2B5EF4-FFF2-40B4-BE49-F238E27FC236}">
                <a16:creationId xmlns:a16="http://schemas.microsoft.com/office/drawing/2014/main" id="{AEB738BC-58DD-4DF1-854F-9E5C0075D11A}"/>
              </a:ext>
            </a:extLst>
          </p:cNvPr>
          <p:cNvSpPr txBox="1"/>
          <p:nvPr/>
        </p:nvSpPr>
        <p:spPr>
          <a:xfrm>
            <a:off x="2950218" y="2805533"/>
            <a:ext cx="698339" cy="378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(5,3)</a:t>
            </a:r>
          </a:p>
        </p:txBody>
      </p:sp>
      <p:sp>
        <p:nvSpPr>
          <p:cNvPr id="10" name="TextBox 9">
            <a:extLst>
              <a:ext uri="{FF2B5EF4-FFF2-40B4-BE49-F238E27FC236}">
                <a16:creationId xmlns:a16="http://schemas.microsoft.com/office/drawing/2014/main" id="{A1ED8276-1D67-4F54-A257-40A379374B00}"/>
              </a:ext>
            </a:extLst>
          </p:cNvPr>
          <p:cNvSpPr txBox="1"/>
          <p:nvPr/>
        </p:nvSpPr>
        <p:spPr>
          <a:xfrm>
            <a:off x="7088167" y="5168697"/>
            <a:ext cx="698339" cy="378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(2,4)</a:t>
            </a:r>
          </a:p>
        </p:txBody>
      </p:sp>
      <p:sp>
        <p:nvSpPr>
          <p:cNvPr id="11" name="TextBox 10">
            <a:extLst>
              <a:ext uri="{FF2B5EF4-FFF2-40B4-BE49-F238E27FC236}">
                <a16:creationId xmlns:a16="http://schemas.microsoft.com/office/drawing/2014/main" id="{F99F1EFB-96C5-4A21-B157-BF417D90BED6}"/>
              </a:ext>
            </a:extLst>
          </p:cNvPr>
          <p:cNvSpPr txBox="1"/>
          <p:nvPr/>
        </p:nvSpPr>
        <p:spPr>
          <a:xfrm>
            <a:off x="7338952" y="2622267"/>
            <a:ext cx="40164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Z – Angle to rotate the character</a:t>
            </a:r>
          </a:p>
        </p:txBody>
      </p:sp>
      <p:sp>
        <p:nvSpPr>
          <p:cNvPr id="12" name="TextBox 11">
            <a:extLst>
              <a:ext uri="{FF2B5EF4-FFF2-40B4-BE49-F238E27FC236}">
                <a16:creationId xmlns:a16="http://schemas.microsoft.com/office/drawing/2014/main" id="{C72D2699-E773-4151-86F5-447C3980BD17}"/>
              </a:ext>
            </a:extLst>
          </p:cNvPr>
          <p:cNvSpPr txBox="1"/>
          <p:nvPr/>
        </p:nvSpPr>
        <p:spPr>
          <a:xfrm>
            <a:off x="7888749" y="3741152"/>
            <a:ext cx="364988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atan2(diff x, diff y) = z</a:t>
            </a:r>
          </a:p>
          <a:p>
            <a:endParaRPr lang="en-US" sz="2400">
              <a:ea typeface="+mn-lt"/>
              <a:cs typeface="+mn-lt"/>
            </a:endParaRPr>
          </a:p>
          <a:p>
            <a:r>
              <a:rPr lang="en-US" sz="2400">
                <a:ea typeface="+mn-lt"/>
                <a:cs typeface="+mn-lt"/>
              </a:rPr>
              <a:t>atan2(5-2 , 3-4) = z</a:t>
            </a:r>
          </a:p>
          <a:p>
            <a:endParaRPr lang="en-US" sz="2400">
              <a:ea typeface="+mn-lt"/>
              <a:cs typeface="+mn-lt"/>
            </a:endParaRPr>
          </a:p>
          <a:p>
            <a:r>
              <a:rPr lang="en-US" sz="2400">
                <a:ea typeface="+mn-lt"/>
                <a:cs typeface="+mn-lt"/>
              </a:rPr>
              <a:t>atan2(3 , -1) = z</a:t>
            </a:r>
          </a:p>
        </p:txBody>
      </p:sp>
    </p:spTree>
    <p:extLst>
      <p:ext uri="{BB962C8B-B14F-4D97-AF65-F5344CB8AC3E}">
        <p14:creationId xmlns:p14="http://schemas.microsoft.com/office/powerpoint/2010/main" val="63430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1" name="Picture 1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6" name="Straight Connector 1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BCE7D29C-B5CA-4B33-8A0B-DD279108459D}"/>
              </a:ext>
            </a:extLst>
          </p:cNvPr>
          <p:cNvSpPr>
            <a:spLocks noGrp="1"/>
          </p:cNvSpPr>
          <p:nvPr>
            <p:ph type="title"/>
          </p:nvPr>
        </p:nvSpPr>
        <p:spPr>
          <a:xfrm>
            <a:off x="8001384" y="1684338"/>
            <a:ext cx="3079006" cy="2345264"/>
          </a:xfrm>
        </p:spPr>
        <p:txBody>
          <a:bodyPr vert="horz" lIns="91440" tIns="45720" rIns="91440" bIns="45720" rtlCol="0" anchor="b">
            <a:normAutofit/>
          </a:bodyPr>
          <a:lstStyle/>
          <a:p>
            <a:r>
              <a:rPr lang="en-US">
                <a:solidFill>
                  <a:srgbClr val="262626"/>
                </a:solidFill>
              </a:rPr>
              <a:t>Step 4: Turning the bunny</a:t>
            </a:r>
          </a:p>
        </p:txBody>
      </p:sp>
      <p:sp>
        <p:nvSpPr>
          <p:cNvPr id="26" name="Rectangle 25">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6332E0B2-CC11-4AF1-8E02-779EB5DCE57C}"/>
              </a:ext>
            </a:extLst>
          </p:cNvPr>
          <p:cNvPicPr>
            <a:picLocks noChangeAspect="1"/>
          </p:cNvPicPr>
          <p:nvPr/>
        </p:nvPicPr>
        <p:blipFill>
          <a:blip r:embed="rId7"/>
          <a:stretch>
            <a:fillRect/>
          </a:stretch>
        </p:blipFill>
        <p:spPr>
          <a:xfrm>
            <a:off x="1412683" y="1712825"/>
            <a:ext cx="5784083" cy="3253546"/>
          </a:xfrm>
          <a:prstGeom prst="rect">
            <a:avLst/>
          </a:prstGeom>
        </p:spPr>
      </p:pic>
      <p:cxnSp>
        <p:nvCxnSpPr>
          <p:cNvPr id="28" name="Straight Connector 27">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
        <p:nvSpPr>
          <p:cNvPr id="5" name="Arrow: Curved Left 4">
            <a:extLst>
              <a:ext uri="{FF2B5EF4-FFF2-40B4-BE49-F238E27FC236}">
                <a16:creationId xmlns:a16="http://schemas.microsoft.com/office/drawing/2014/main" id="{6D13E897-DBD0-44DD-9CE9-754383D7F8B9}"/>
              </a:ext>
            </a:extLst>
          </p:cNvPr>
          <p:cNvSpPr/>
          <p:nvPr/>
        </p:nvSpPr>
        <p:spPr>
          <a:xfrm>
            <a:off x="4460943" y="2334124"/>
            <a:ext cx="347240" cy="100313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62068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43608FA-92E9-4CF1-8CE2-5192227E83E9}"/>
              </a:ext>
            </a:extLst>
          </p:cNvPr>
          <p:cNvSpPr>
            <a:spLocks noGrp="1"/>
          </p:cNvSpPr>
          <p:nvPr>
            <p:ph type="title"/>
          </p:nvPr>
        </p:nvSpPr>
        <p:spPr>
          <a:xfrm>
            <a:off x="952108" y="954756"/>
            <a:ext cx="2730414" cy="4946003"/>
          </a:xfrm>
        </p:spPr>
        <p:txBody>
          <a:bodyPr vert="horz" lIns="91440" tIns="45720" rIns="91440" bIns="45720" rtlCol="0" anchor="ctr">
            <a:normAutofit/>
          </a:bodyPr>
          <a:lstStyle/>
          <a:p>
            <a:r>
              <a:rPr lang="en-US">
                <a:solidFill>
                  <a:srgbClr val="FFFFFF"/>
                </a:solidFill>
              </a:rPr>
              <a:t>Step 5 : shoot , bunny. shoot!</a:t>
            </a:r>
          </a:p>
        </p:txBody>
      </p:sp>
      <p:sp>
        <p:nvSpPr>
          <p:cNvPr id="23" name="Rectangle 22">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6C08D52-F234-409D-959A-DA1BB9116586}"/>
              </a:ext>
            </a:extLst>
          </p:cNvPr>
          <p:cNvSpPr txBox="1"/>
          <p:nvPr/>
        </p:nvSpPr>
        <p:spPr>
          <a:xfrm>
            <a:off x="5140934" y="469900"/>
            <a:ext cx="6703723" cy="541787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750" indent="-28575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Here we add an feature of shooting , and apart from shooting we are also calculating the accuracy of the shoot.</a:t>
            </a:r>
          </a:p>
          <a:p>
            <a:pPr marL="285750" indent="-285750">
              <a:spcBef>
                <a:spcPct val="20000"/>
              </a:spcBef>
              <a:spcAft>
                <a:spcPts val="600"/>
              </a:spcAft>
              <a:buClr>
                <a:schemeClr val="accent1"/>
              </a:buClr>
              <a:buSzPct val="115000"/>
              <a:buFont typeface="Arial"/>
              <a:buChar char="•"/>
            </a:pPr>
            <a:endParaRPr lang="en-US" sz="2400" dirty="0">
              <a:solidFill>
                <a:schemeClr val="tx1">
                  <a:lumMod val="85000"/>
                  <a:lumOff val="15000"/>
                </a:schemeClr>
              </a:solidFill>
            </a:endParaRPr>
          </a:p>
          <a:p>
            <a:pPr marL="285750" indent="-28575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In game, List of the number of shots fired and the number of badgers hit. Later, we will be using this information to calculate an accuracy percentage.</a:t>
            </a:r>
          </a:p>
          <a:p>
            <a:pPr marL="285750" indent="-285750">
              <a:spcBef>
                <a:spcPct val="20000"/>
              </a:spcBef>
              <a:spcAft>
                <a:spcPts val="600"/>
              </a:spcAft>
              <a:buClr>
                <a:schemeClr val="accent1"/>
              </a:buClr>
              <a:buSzPct val="115000"/>
              <a:buFont typeface="Arial"/>
              <a:buChar char="•"/>
            </a:pPr>
            <a:endParaRPr lang="en-US" sz="2400" dirty="0">
              <a:solidFill>
                <a:schemeClr val="tx1">
                  <a:lumMod val="85000"/>
                  <a:lumOff val="15000"/>
                </a:schemeClr>
              </a:solidFill>
            </a:endParaRPr>
          </a:p>
          <a:p>
            <a:pPr marL="285750" indent="-28575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The arrow shoots when the mouse was clicked and if it was, it gets the mouse position and calculates the arrow rotation based on the rotated player position and the cursor position. This rotation value is stored in the </a:t>
            </a:r>
            <a:r>
              <a:rPr lang="en-US" sz="2400" b="1" dirty="0">
                <a:solidFill>
                  <a:schemeClr val="tx1">
                    <a:lumMod val="85000"/>
                    <a:lumOff val="15000"/>
                  </a:schemeClr>
                </a:solidFill>
              </a:rPr>
              <a:t>arrows</a:t>
            </a:r>
            <a:r>
              <a:rPr lang="en-US" sz="2400" dirty="0">
                <a:solidFill>
                  <a:schemeClr val="tx1">
                    <a:lumMod val="85000"/>
                    <a:lumOff val="15000"/>
                  </a:schemeClr>
                </a:solidFill>
              </a:rPr>
              <a:t> array.</a:t>
            </a:r>
          </a:p>
        </p:txBody>
      </p:sp>
    </p:spTree>
    <p:extLst>
      <p:ext uri="{BB962C8B-B14F-4D97-AF65-F5344CB8AC3E}">
        <p14:creationId xmlns:p14="http://schemas.microsoft.com/office/powerpoint/2010/main" val="2145361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608FA-92E9-4CF1-8CE2-5192227E83E9}"/>
              </a:ext>
            </a:extLst>
          </p:cNvPr>
          <p:cNvSpPr>
            <a:spLocks noGrp="1"/>
          </p:cNvSpPr>
          <p:nvPr>
            <p:ph type="title" idx="4294967295"/>
          </p:nvPr>
        </p:nvSpPr>
        <p:spPr>
          <a:xfrm>
            <a:off x="2389188" y="628650"/>
            <a:ext cx="7897812" cy="871538"/>
          </a:xfrm>
        </p:spPr>
        <p:txBody>
          <a:bodyPr/>
          <a:lstStyle/>
          <a:p>
            <a:r>
              <a:rPr lang="en-US">
                <a:latin typeface="Comic Sans MS"/>
              </a:rPr>
              <a:t>Step 5 : shoot , bunny. shoot!</a:t>
            </a:r>
          </a:p>
        </p:txBody>
      </p:sp>
      <p:pic>
        <p:nvPicPr>
          <p:cNvPr id="3" name="Picture 4" descr="A picture containing text&#10;&#10;Description automatically generated">
            <a:extLst>
              <a:ext uri="{FF2B5EF4-FFF2-40B4-BE49-F238E27FC236}">
                <a16:creationId xmlns:a16="http://schemas.microsoft.com/office/drawing/2014/main" id="{FF7A119D-1638-4FD0-91CE-96137BCFB817}"/>
              </a:ext>
            </a:extLst>
          </p:cNvPr>
          <p:cNvPicPr>
            <a:picLocks noChangeAspect="1"/>
          </p:cNvPicPr>
          <p:nvPr/>
        </p:nvPicPr>
        <p:blipFill>
          <a:blip r:embed="rId2"/>
          <a:stretch>
            <a:fillRect/>
          </a:stretch>
        </p:blipFill>
        <p:spPr>
          <a:xfrm>
            <a:off x="1917539" y="1587395"/>
            <a:ext cx="8366566" cy="4676702"/>
          </a:xfrm>
          <a:prstGeom prst="rect">
            <a:avLst/>
          </a:prstGeom>
        </p:spPr>
      </p:pic>
    </p:spTree>
    <p:extLst>
      <p:ext uri="{BB962C8B-B14F-4D97-AF65-F5344CB8AC3E}">
        <p14:creationId xmlns:p14="http://schemas.microsoft.com/office/powerpoint/2010/main" val="1008782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43608FA-92E9-4CF1-8CE2-5192227E83E9}"/>
              </a:ext>
            </a:extLst>
          </p:cNvPr>
          <p:cNvSpPr>
            <a:spLocks noGrp="1"/>
          </p:cNvSpPr>
          <p:nvPr>
            <p:ph type="title"/>
          </p:nvPr>
        </p:nvSpPr>
        <p:spPr>
          <a:xfrm>
            <a:off x="952108" y="954756"/>
            <a:ext cx="2730414" cy="4946003"/>
          </a:xfrm>
        </p:spPr>
        <p:txBody>
          <a:bodyPr vert="horz" lIns="91440" tIns="45720" rIns="91440" bIns="45720" rtlCol="0" anchor="ctr">
            <a:normAutofit/>
          </a:bodyPr>
          <a:lstStyle/>
          <a:p>
            <a:r>
              <a:rPr lang="en-US">
                <a:solidFill>
                  <a:srgbClr val="FFFFFF"/>
                </a:solidFill>
              </a:rPr>
              <a:t>Step 5 : </a:t>
            </a:r>
            <a:r>
              <a:rPr lang="en-US" b="1">
                <a:solidFill>
                  <a:srgbClr val="FFFFFF"/>
                </a:solidFill>
              </a:rPr>
              <a:t>Take Up Arms! Badgers!</a:t>
            </a:r>
          </a:p>
          <a:p>
            <a:endParaRPr lang="en-US">
              <a:solidFill>
                <a:srgbClr val="FFFFFF"/>
              </a:solidFill>
            </a:endParaRPr>
          </a:p>
        </p:txBody>
      </p:sp>
      <p:sp>
        <p:nvSpPr>
          <p:cNvPr id="15" name="Rectangle 14">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2775FF-610F-4940-BD7D-02931BB8F1F0}"/>
              </a:ext>
            </a:extLst>
          </p:cNvPr>
          <p:cNvSpPr txBox="1"/>
          <p:nvPr/>
        </p:nvSpPr>
        <p:spPr>
          <a:xfrm>
            <a:off x="5140934" y="469900"/>
            <a:ext cx="6584661" cy="598937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342900" indent="-3429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Here we created randomly generated badgers that run at the castle. There will be more and more badgers as the game progresses, also added health value of194 .</a:t>
            </a:r>
          </a:p>
          <a:p>
            <a:pPr marL="342900" indent="-342900">
              <a:spcBef>
                <a:spcPct val="20000"/>
              </a:spcBef>
              <a:spcAft>
                <a:spcPts val="600"/>
              </a:spcAft>
              <a:buClr>
                <a:schemeClr val="accent1"/>
              </a:buClr>
              <a:buSzPct val="115000"/>
              <a:buFont typeface="Arial"/>
              <a:buChar char="•"/>
            </a:pPr>
            <a:endParaRPr lang="en-US" sz="2400" dirty="0">
              <a:solidFill>
                <a:schemeClr val="tx1">
                  <a:lumMod val="85000"/>
                  <a:lumOff val="15000"/>
                </a:schemeClr>
              </a:solidFill>
            </a:endParaRPr>
          </a:p>
          <a:p>
            <a:pPr marL="342900" indent="-3429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Here we set up a timer  so that the game adds a new badger after some time has elapsed. We  decrease the </a:t>
            </a:r>
            <a:r>
              <a:rPr lang="en-US" sz="2400" dirty="0" err="1">
                <a:solidFill>
                  <a:schemeClr val="tx1">
                    <a:lumMod val="85000"/>
                    <a:lumOff val="15000"/>
                  </a:schemeClr>
                </a:solidFill>
              </a:rPr>
              <a:t>badtimer</a:t>
            </a:r>
            <a:r>
              <a:rPr lang="en-US" sz="2400" dirty="0">
                <a:solidFill>
                  <a:schemeClr val="tx1">
                    <a:lumMod val="85000"/>
                    <a:lumOff val="15000"/>
                  </a:schemeClr>
                </a:solidFill>
              </a:rPr>
              <a:t> every frame until it is zero and then you spawn a new badger.</a:t>
            </a:r>
          </a:p>
          <a:p>
            <a:pPr marL="342900" indent="-342900">
              <a:spcBef>
                <a:spcPct val="20000"/>
              </a:spcBef>
              <a:spcAft>
                <a:spcPts val="600"/>
              </a:spcAft>
              <a:buClr>
                <a:schemeClr val="accent1"/>
              </a:buClr>
              <a:buSzPct val="115000"/>
              <a:buFont typeface="Arial"/>
              <a:buChar char="•"/>
            </a:pPr>
            <a:endParaRPr lang="en-US" sz="2400" dirty="0">
              <a:solidFill>
                <a:schemeClr val="tx1">
                  <a:lumMod val="85000"/>
                  <a:lumOff val="15000"/>
                </a:schemeClr>
              </a:solidFill>
            </a:endParaRPr>
          </a:p>
          <a:p>
            <a:pPr marL="342900" indent="-3429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The badger's x value is less than 64 to the right, then deleted that bad guy and decrease the game health value by a random value between 5 and 20. (Later, displayed the current health value on screen.)</a:t>
            </a:r>
          </a:p>
          <a:p>
            <a:pPr>
              <a:spcBef>
                <a:spcPct val="20000"/>
              </a:spcBef>
              <a:spcAft>
                <a:spcPts val="600"/>
              </a:spcAft>
              <a:buClr>
                <a:schemeClr val="accent1"/>
              </a:buClr>
              <a:buSzPct val="115000"/>
              <a:buFont typeface="Arial"/>
              <a:buChar char="•"/>
            </a:pPr>
            <a:endParaRPr lang="en-US">
              <a:solidFill>
                <a:schemeClr val="tx1">
                  <a:lumMod val="85000"/>
                  <a:lumOff val="15000"/>
                </a:schemeClr>
              </a:solidFill>
            </a:endParaRPr>
          </a:p>
        </p:txBody>
      </p:sp>
    </p:spTree>
    <p:extLst>
      <p:ext uri="{BB962C8B-B14F-4D97-AF65-F5344CB8AC3E}">
        <p14:creationId xmlns:p14="http://schemas.microsoft.com/office/powerpoint/2010/main" val="2376111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43608FA-92E9-4CF1-8CE2-5192227E83E9}"/>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2400"/>
              <a:t>Step 5 : </a:t>
            </a:r>
            <a:r>
              <a:rPr lang="en-US" sz="2400" b="1"/>
              <a:t>Take Up Arms! Badgers!</a:t>
            </a:r>
          </a:p>
          <a:p>
            <a:endParaRPr lang="en-US" sz="2400"/>
          </a:p>
        </p:txBody>
      </p:sp>
      <p:cxnSp>
        <p:nvCxnSpPr>
          <p:cNvPr id="17" name="Straight Connector 16">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D32775FF-610F-4940-BD7D-02931BB8F1F0}"/>
              </a:ext>
            </a:extLst>
          </p:cNvPr>
          <p:cNvSpPr txBox="1"/>
          <p:nvPr/>
        </p:nvSpPr>
        <p:spPr>
          <a:xfrm>
            <a:off x="902495" y="2469962"/>
            <a:ext cx="4052963" cy="340590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342900" indent="-342900" algn="ctr">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If you run the program, you should get a bunch of attacking badgers who vanish when they hit the castle. Although you cannot see it, the badgers are actually lowering your health</a:t>
            </a:r>
          </a:p>
          <a:p>
            <a:pPr algn="ctr">
              <a:spcBef>
                <a:spcPct val="20000"/>
              </a:spcBef>
              <a:spcAft>
                <a:spcPts val="600"/>
              </a:spcAft>
              <a:buClr>
                <a:schemeClr val="accent1"/>
              </a:buClr>
              <a:buSzPct val="115000"/>
              <a:buFont typeface="Arial"/>
              <a:buChar char="•"/>
            </a:pPr>
            <a:endParaRPr lang="en-US" sz="1600">
              <a:solidFill>
                <a:schemeClr val="tx1">
                  <a:lumMod val="85000"/>
                  <a:lumOff val="15000"/>
                </a:schemeClr>
              </a:solidFill>
            </a:endParaRPr>
          </a:p>
        </p:txBody>
      </p:sp>
      <p:pic>
        <p:nvPicPr>
          <p:cNvPr id="3" name="Picture 4" descr="A picture containing room&#10;&#10;Description automatically generated">
            <a:extLst>
              <a:ext uri="{FF2B5EF4-FFF2-40B4-BE49-F238E27FC236}">
                <a16:creationId xmlns:a16="http://schemas.microsoft.com/office/drawing/2014/main" id="{61459A93-9C30-433B-8748-4B91D578AB29}"/>
              </a:ext>
            </a:extLst>
          </p:cNvPr>
          <p:cNvPicPr>
            <a:picLocks noChangeAspect="1"/>
          </p:cNvPicPr>
          <p:nvPr/>
        </p:nvPicPr>
        <p:blipFill rotWithShape="1">
          <a:blip r:embed="rId5"/>
          <a:srcRect l="16855" r="20278"/>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1604312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B151-B68B-4F96-9D1E-B48A5B6F32CB}"/>
              </a:ext>
            </a:extLst>
          </p:cNvPr>
          <p:cNvSpPr>
            <a:spLocks noGrp="1"/>
          </p:cNvSpPr>
          <p:nvPr>
            <p:ph type="title"/>
          </p:nvPr>
        </p:nvSpPr>
        <p:spPr>
          <a:xfrm>
            <a:off x="2044236" y="850953"/>
            <a:ext cx="8254680" cy="1767498"/>
          </a:xfrm>
        </p:spPr>
        <p:txBody>
          <a:bodyPr>
            <a:normAutofit/>
          </a:bodyPr>
          <a:lstStyle/>
          <a:p>
            <a:r>
              <a:rPr lang="en-US" b="1">
                <a:latin typeface="Comic Sans MS"/>
              </a:rPr>
              <a:t>Step 7: Collisions with Badgers and Arrows</a:t>
            </a:r>
            <a:endParaRPr lang="en-US">
              <a:latin typeface="Comic Sans MS"/>
            </a:endParaRPr>
          </a:p>
          <a:p>
            <a:endParaRPr lang="en-US">
              <a:latin typeface="Comic Sans MS"/>
            </a:endParaRPr>
          </a:p>
        </p:txBody>
      </p:sp>
      <p:sp>
        <p:nvSpPr>
          <p:cNvPr id="4" name="TextBox 3">
            <a:extLst>
              <a:ext uri="{FF2B5EF4-FFF2-40B4-BE49-F238E27FC236}">
                <a16:creationId xmlns:a16="http://schemas.microsoft.com/office/drawing/2014/main" id="{8AE0B5FB-3394-48AC-B5A1-00336D306B03}"/>
              </a:ext>
            </a:extLst>
          </p:cNvPr>
          <p:cNvSpPr txBox="1"/>
          <p:nvPr/>
        </p:nvSpPr>
        <p:spPr>
          <a:xfrm>
            <a:off x="1145894" y="2612019"/>
            <a:ext cx="1005454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ü"/>
            </a:pPr>
            <a:r>
              <a:rPr lang="en-US" sz="2800">
                <a:solidFill>
                  <a:schemeClr val="bg2">
                    <a:lumMod val="75000"/>
                  </a:schemeClr>
                </a:solidFill>
                <a:ea typeface="+mn-lt"/>
                <a:cs typeface="+mn-lt"/>
              </a:rPr>
              <a:t>Time to set the arrows to kill the badgers so we can safeguard your castle and win the game! Basically, we have loop through all of the bad guys and inside each of those loops, we have to loop through all of the arrows and check if they collide. If they do, then delete the badger, delete the arrow, and add one to your accuracy ratio.</a:t>
            </a:r>
            <a:endParaRPr lang="en-US" sz="2800">
              <a:solidFill>
                <a:schemeClr val="bg2">
                  <a:lumMod val="75000"/>
                </a:schemeClr>
              </a:solidFill>
            </a:endParaRPr>
          </a:p>
        </p:txBody>
      </p:sp>
    </p:spTree>
    <p:extLst>
      <p:ext uri="{BB962C8B-B14F-4D97-AF65-F5344CB8AC3E}">
        <p14:creationId xmlns:p14="http://schemas.microsoft.com/office/powerpoint/2010/main" val="135858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3280195-65D3-4934-9D31-4A20179D1236}"/>
              </a:ext>
            </a:extLst>
          </p:cNvPr>
          <p:cNvSpPr>
            <a:spLocks noGrp="1"/>
          </p:cNvSpPr>
          <p:nvPr>
            <p:ph type="subTitle" idx="4294967295"/>
          </p:nvPr>
        </p:nvSpPr>
        <p:spPr>
          <a:xfrm>
            <a:off x="5376863" y="3657600"/>
            <a:ext cx="6815137" cy="1320800"/>
          </a:xfrm>
        </p:spPr>
        <p:txBody>
          <a:bodyPr>
            <a:normAutofit/>
          </a:bodyPr>
          <a:lstStyle/>
          <a:p>
            <a:r>
              <a:rPr lang="en-US"/>
              <a:t>          </a:t>
            </a:r>
          </a:p>
        </p:txBody>
      </p:sp>
      <p:sp>
        <p:nvSpPr>
          <p:cNvPr id="7" name="TextBox 6">
            <a:extLst>
              <a:ext uri="{FF2B5EF4-FFF2-40B4-BE49-F238E27FC236}">
                <a16:creationId xmlns:a16="http://schemas.microsoft.com/office/drawing/2014/main" id="{FA0B07CA-B0BA-4E7C-AB43-107F7DBEA937}"/>
              </a:ext>
            </a:extLst>
          </p:cNvPr>
          <p:cNvSpPr txBox="1"/>
          <p:nvPr/>
        </p:nvSpPr>
        <p:spPr>
          <a:xfrm>
            <a:off x="1245704" y="4724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
            <a:extLst>
              <a:ext uri="{FF2B5EF4-FFF2-40B4-BE49-F238E27FC236}">
                <a16:creationId xmlns:a16="http://schemas.microsoft.com/office/drawing/2014/main" id="{F5CFB547-12FE-473A-BDF0-F5BB8B984ABA}"/>
              </a:ext>
            </a:extLst>
          </p:cNvPr>
          <p:cNvSpPr txBox="1"/>
          <p:nvPr/>
        </p:nvSpPr>
        <p:spPr>
          <a:xfrm>
            <a:off x="4162140" y="879682"/>
            <a:ext cx="387173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en-US" sz="4800" b="1" dirty="0">
                <a:solidFill>
                  <a:schemeClr val="bg2">
                    <a:lumMod val="75000"/>
                  </a:schemeClr>
                </a:solidFill>
              </a:rPr>
              <a:t>Presented By-</a:t>
            </a:r>
          </a:p>
        </p:txBody>
      </p:sp>
      <p:sp>
        <p:nvSpPr>
          <p:cNvPr id="14" name="TextBox 1">
            <a:extLst>
              <a:ext uri="{FF2B5EF4-FFF2-40B4-BE49-F238E27FC236}">
                <a16:creationId xmlns:a16="http://schemas.microsoft.com/office/drawing/2014/main" id="{0C4DAAE8-2FAF-4798-87D8-B7F5DBB56AC5}"/>
              </a:ext>
            </a:extLst>
          </p:cNvPr>
          <p:cNvSpPr txBox="1"/>
          <p:nvPr/>
        </p:nvSpPr>
        <p:spPr>
          <a:xfrm>
            <a:off x="3914530" y="2813334"/>
            <a:ext cx="5452097" cy="20928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spcAft>
                <a:spcPts val="600"/>
              </a:spcAft>
              <a:buAutoNum type="arabicPeriod"/>
            </a:pPr>
            <a:r>
              <a:rPr lang="en-US" sz="4000" dirty="0"/>
              <a:t>Vishal </a:t>
            </a:r>
            <a:r>
              <a:rPr lang="en-US" sz="4000" dirty="0" err="1"/>
              <a:t>Ashiwal</a:t>
            </a:r>
            <a:endParaRPr lang="en-US" sz="4000" dirty="0"/>
          </a:p>
          <a:p>
            <a:pPr marL="514350" indent="-514350">
              <a:spcAft>
                <a:spcPts val="600"/>
              </a:spcAft>
              <a:buAutoNum type="arabicPeriod"/>
            </a:pPr>
            <a:r>
              <a:rPr lang="en-US" sz="4000" dirty="0"/>
              <a:t>Swaraj Patil</a:t>
            </a:r>
          </a:p>
          <a:p>
            <a:pPr marL="514350" indent="-514350">
              <a:spcAft>
                <a:spcPts val="600"/>
              </a:spcAft>
              <a:buAutoNum type="arabicPeriod"/>
            </a:pPr>
            <a:r>
              <a:rPr lang="en-US" sz="4000" dirty="0"/>
              <a:t>Sahil </a:t>
            </a:r>
            <a:r>
              <a:rPr lang="en-US" sz="4000" dirty="0" err="1"/>
              <a:t>Gharte</a:t>
            </a:r>
            <a:endParaRPr lang="en-US" sz="3600"/>
          </a:p>
        </p:txBody>
      </p:sp>
    </p:spTree>
    <p:extLst>
      <p:ext uri="{BB962C8B-B14F-4D97-AF65-F5344CB8AC3E}">
        <p14:creationId xmlns:p14="http://schemas.microsoft.com/office/powerpoint/2010/main" val="3783157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B151-B68B-4F96-9D1E-B48A5B6F32CB}"/>
              </a:ext>
            </a:extLst>
          </p:cNvPr>
          <p:cNvSpPr>
            <a:spLocks noGrp="1"/>
          </p:cNvSpPr>
          <p:nvPr>
            <p:ph type="title"/>
          </p:nvPr>
        </p:nvSpPr>
        <p:spPr>
          <a:xfrm>
            <a:off x="1098971" y="1719054"/>
            <a:ext cx="9990881" cy="1265928"/>
          </a:xfrm>
        </p:spPr>
        <p:txBody>
          <a:bodyPr>
            <a:normAutofit fontScale="90000"/>
          </a:bodyPr>
          <a:lstStyle/>
          <a:p>
            <a:r>
              <a:rPr lang="en-US" b="1"/>
              <a:t>Step 8: Add a HUD with Health Meter and Clock</a:t>
            </a:r>
            <a:endParaRPr lang="en-US"/>
          </a:p>
          <a:p>
            <a:endParaRPr lang="en-US" b="1">
              <a:latin typeface="Comic Sans MS"/>
            </a:endParaRPr>
          </a:p>
          <a:p>
            <a:endParaRPr lang="en-US">
              <a:latin typeface="Comic Sans MS"/>
            </a:endParaRPr>
          </a:p>
        </p:txBody>
      </p:sp>
      <p:sp>
        <p:nvSpPr>
          <p:cNvPr id="4" name="TextBox 3">
            <a:extLst>
              <a:ext uri="{FF2B5EF4-FFF2-40B4-BE49-F238E27FC236}">
                <a16:creationId xmlns:a16="http://schemas.microsoft.com/office/drawing/2014/main" id="{8AE0B5FB-3394-48AC-B5A1-00336D306B03}"/>
              </a:ext>
            </a:extLst>
          </p:cNvPr>
          <p:cNvSpPr txBox="1"/>
          <p:nvPr/>
        </p:nvSpPr>
        <p:spPr>
          <a:xfrm>
            <a:off x="1068729" y="2602373"/>
            <a:ext cx="1005454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ü"/>
            </a:pPr>
            <a:r>
              <a:rPr lang="en-US" sz="2400">
                <a:solidFill>
                  <a:schemeClr val="bg2">
                    <a:lumMod val="75000"/>
                  </a:schemeClr>
                </a:solidFill>
                <a:ea typeface="+mn-lt"/>
                <a:cs typeface="+mn-lt"/>
              </a:rPr>
              <a:t>The easiest way is to add a HUD (Heads Up Display) that shows the current health level of the castle. You can also add a clock to show how long the castle has survived.</a:t>
            </a:r>
          </a:p>
          <a:p>
            <a:pPr marL="342900" indent="-342900">
              <a:buFont typeface="Wingdings"/>
              <a:buChar char="ü"/>
            </a:pPr>
            <a:endParaRPr lang="en-US" sz="2400">
              <a:solidFill>
                <a:schemeClr val="bg2">
                  <a:lumMod val="75000"/>
                </a:schemeClr>
              </a:solidFill>
              <a:ea typeface="+mn-lt"/>
              <a:cs typeface="+mn-lt"/>
            </a:endParaRPr>
          </a:p>
          <a:p>
            <a:pPr marL="342900" indent="-342900">
              <a:buFont typeface="Wingdings"/>
              <a:buChar char="ü"/>
            </a:pPr>
            <a:r>
              <a:rPr lang="en-US" sz="2400">
                <a:solidFill>
                  <a:schemeClr val="bg2">
                    <a:lumMod val="75000"/>
                  </a:schemeClr>
                </a:solidFill>
                <a:ea typeface="+mn-lt"/>
                <a:cs typeface="+mn-lt"/>
              </a:rPr>
              <a:t>Added a clock at the Top-Right corner, which represent the game duration.</a:t>
            </a:r>
          </a:p>
          <a:p>
            <a:pPr marL="342900" indent="-342900">
              <a:buFont typeface="Wingdings"/>
              <a:buChar char="ü"/>
            </a:pPr>
            <a:endParaRPr lang="en-US" sz="2400">
              <a:solidFill>
                <a:schemeClr val="bg2">
                  <a:lumMod val="75000"/>
                </a:schemeClr>
              </a:solidFill>
              <a:ea typeface="+mn-lt"/>
              <a:cs typeface="+mn-lt"/>
            </a:endParaRPr>
          </a:p>
          <a:p>
            <a:pPr marL="342900" indent="-342900">
              <a:buFont typeface="Wingdings"/>
              <a:buChar char="ü"/>
            </a:pPr>
            <a:r>
              <a:rPr lang="en-US" sz="2400">
                <a:solidFill>
                  <a:schemeClr val="bg2">
                    <a:lumMod val="75000"/>
                  </a:schemeClr>
                </a:solidFill>
                <a:ea typeface="+mn-lt"/>
                <a:cs typeface="+mn-lt"/>
              </a:rPr>
              <a:t>Added a health bar to represent the data of health in real time and also used to end the game when the health becomes zero or the health bar becomes empty.</a:t>
            </a:r>
          </a:p>
        </p:txBody>
      </p:sp>
    </p:spTree>
    <p:extLst>
      <p:ext uri="{BB962C8B-B14F-4D97-AF65-F5344CB8AC3E}">
        <p14:creationId xmlns:p14="http://schemas.microsoft.com/office/powerpoint/2010/main" val="990729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picture containing text&#10;&#10;Description automatically generated">
            <a:extLst>
              <a:ext uri="{FF2B5EF4-FFF2-40B4-BE49-F238E27FC236}">
                <a16:creationId xmlns:a16="http://schemas.microsoft.com/office/drawing/2014/main" id="{B7D8CA43-CD72-4013-AE11-1A292273E51E}"/>
              </a:ext>
            </a:extLst>
          </p:cNvPr>
          <p:cNvPicPr>
            <a:picLocks noChangeAspect="1"/>
          </p:cNvPicPr>
          <p:nvPr/>
        </p:nvPicPr>
        <p:blipFill>
          <a:blip r:embed="rId2"/>
          <a:stretch>
            <a:fillRect/>
          </a:stretch>
        </p:blipFill>
        <p:spPr>
          <a:xfrm>
            <a:off x="1994704" y="872876"/>
            <a:ext cx="8530541" cy="5112246"/>
          </a:xfrm>
          <a:prstGeom prst="rect">
            <a:avLst/>
          </a:prstGeom>
        </p:spPr>
      </p:pic>
      <p:sp>
        <p:nvSpPr>
          <p:cNvPr id="5" name="Rectangle 4">
            <a:extLst>
              <a:ext uri="{FF2B5EF4-FFF2-40B4-BE49-F238E27FC236}">
                <a16:creationId xmlns:a16="http://schemas.microsoft.com/office/drawing/2014/main" id="{AAEEF0FD-E751-4679-975B-2A5130B11E51}"/>
              </a:ext>
            </a:extLst>
          </p:cNvPr>
          <p:cNvSpPr/>
          <p:nvPr/>
        </p:nvSpPr>
        <p:spPr>
          <a:xfrm>
            <a:off x="3584292" y="1303115"/>
            <a:ext cx="1880887" cy="385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92AAC7FE-1618-4947-9B24-0467C9526055}"/>
              </a:ext>
            </a:extLst>
          </p:cNvPr>
          <p:cNvCxnSpPr/>
          <p:nvPr/>
        </p:nvCxnSpPr>
        <p:spPr>
          <a:xfrm>
            <a:off x="1634081" y="1542447"/>
            <a:ext cx="1840373" cy="77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A321938-F123-4420-AD66-803589DAB6D5}"/>
              </a:ext>
            </a:extLst>
          </p:cNvPr>
          <p:cNvSpPr txBox="1"/>
          <p:nvPr/>
        </p:nvSpPr>
        <p:spPr>
          <a:xfrm>
            <a:off x="341694" y="1344833"/>
            <a:ext cx="151821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tx1">
                    <a:lumMod val="95000"/>
                    <a:lumOff val="5000"/>
                  </a:schemeClr>
                </a:solidFill>
              </a:rPr>
              <a:t>Health Bar</a:t>
            </a:r>
          </a:p>
        </p:txBody>
      </p:sp>
      <p:sp>
        <p:nvSpPr>
          <p:cNvPr id="8" name="Rectangle 7">
            <a:extLst>
              <a:ext uri="{FF2B5EF4-FFF2-40B4-BE49-F238E27FC236}">
                <a16:creationId xmlns:a16="http://schemas.microsoft.com/office/drawing/2014/main" id="{E69B7A44-D3E2-4380-A48C-BABCABCF0595}"/>
              </a:ext>
            </a:extLst>
          </p:cNvPr>
          <p:cNvSpPr/>
          <p:nvPr/>
        </p:nvSpPr>
        <p:spPr>
          <a:xfrm>
            <a:off x="5928165" y="1322406"/>
            <a:ext cx="3202330" cy="3472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85E35FA-18E0-42A2-B5FD-F98C51B7A7B7}"/>
              </a:ext>
            </a:extLst>
          </p:cNvPr>
          <p:cNvCxnSpPr>
            <a:cxnSpLocks/>
          </p:cNvCxnSpPr>
          <p:nvPr/>
        </p:nvCxnSpPr>
        <p:spPr>
          <a:xfrm>
            <a:off x="9128689" y="1532802"/>
            <a:ext cx="1367741" cy="17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9251DA-F61A-4069-9FCB-04A6A23F5BDB}"/>
              </a:ext>
            </a:extLst>
          </p:cNvPr>
          <p:cNvSpPr txBox="1"/>
          <p:nvPr/>
        </p:nvSpPr>
        <p:spPr>
          <a:xfrm>
            <a:off x="10440606" y="1393060"/>
            <a:ext cx="18365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tx1">
                    <a:lumMod val="95000"/>
                    <a:lumOff val="5000"/>
                  </a:schemeClr>
                </a:solidFill>
              </a:rPr>
              <a:t>Timer/Clock</a:t>
            </a:r>
          </a:p>
        </p:txBody>
      </p:sp>
    </p:spTree>
    <p:extLst>
      <p:ext uri="{BB962C8B-B14F-4D97-AF65-F5344CB8AC3E}">
        <p14:creationId xmlns:p14="http://schemas.microsoft.com/office/powerpoint/2010/main" val="57660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E41B151-B68B-4F96-9D1E-B48A5B6F32CB}"/>
              </a:ext>
            </a:extLst>
          </p:cNvPr>
          <p:cNvSpPr>
            <a:spLocks noGrp="1"/>
          </p:cNvSpPr>
          <p:nvPr>
            <p:ph type="title"/>
          </p:nvPr>
        </p:nvSpPr>
        <p:spPr>
          <a:xfrm>
            <a:off x="952108" y="954756"/>
            <a:ext cx="2730414" cy="4946003"/>
          </a:xfrm>
        </p:spPr>
        <p:txBody>
          <a:bodyPr vert="horz" lIns="91440" tIns="45720" rIns="91440" bIns="45720" rtlCol="0" anchor="ctr">
            <a:normAutofit/>
          </a:bodyPr>
          <a:lstStyle/>
          <a:p>
            <a:r>
              <a:rPr lang="en-US" b="1">
                <a:solidFill>
                  <a:srgbClr val="FFFFFF"/>
                </a:solidFill>
              </a:rPr>
              <a:t>Step 9: Win or Lose</a:t>
            </a:r>
            <a:endParaRPr lang="en-US">
              <a:solidFill>
                <a:srgbClr val="FFFFFF"/>
              </a:solidFill>
            </a:endParaRPr>
          </a:p>
          <a:p>
            <a:endParaRPr lang="en-US" b="1">
              <a:solidFill>
                <a:srgbClr val="FFFFFF"/>
              </a:solidFill>
            </a:endParaRPr>
          </a:p>
        </p:txBody>
      </p:sp>
      <p:sp>
        <p:nvSpPr>
          <p:cNvPr id="15" name="Rectangle 14">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D18A42-337F-41B5-AE5B-B1CBE5BFA80B}"/>
              </a:ext>
            </a:extLst>
          </p:cNvPr>
          <p:cNvSpPr txBox="1"/>
          <p:nvPr/>
        </p:nvSpPr>
        <p:spPr>
          <a:xfrm>
            <a:off x="5140934" y="469900"/>
            <a:ext cx="6846598" cy="612034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342900" indent="-3429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Added the win and lose condition as well as the win or lose </a:t>
            </a:r>
            <a:r>
              <a:rPr lang="en-US" sz="2400" dirty="0" err="1">
                <a:solidFill>
                  <a:schemeClr val="tx1">
                    <a:lumMod val="85000"/>
                    <a:lumOff val="15000"/>
                  </a:schemeClr>
                </a:solidFill>
              </a:rPr>
              <a:t>screen.We</a:t>
            </a:r>
            <a:r>
              <a:rPr lang="en-US" sz="2400" dirty="0">
                <a:solidFill>
                  <a:schemeClr val="tx1">
                    <a:lumMod val="85000"/>
                    <a:lumOff val="15000"/>
                  </a:schemeClr>
                </a:solidFill>
              </a:rPr>
              <a:t> done this by exiting out of the main loop and going into a win/lose loop. In the win/lose loop, you have to figure out if the user won or lost and display the screen accordingly.</a:t>
            </a:r>
          </a:p>
          <a:p>
            <a:pPr marL="342900" indent="-342900">
              <a:spcBef>
                <a:spcPct val="20000"/>
              </a:spcBef>
              <a:spcAft>
                <a:spcPts val="600"/>
              </a:spcAft>
              <a:buClr>
                <a:schemeClr val="accent1"/>
              </a:buClr>
              <a:buSzPct val="115000"/>
              <a:buFont typeface="Arial"/>
              <a:buChar char="•"/>
            </a:pPr>
            <a:endParaRPr lang="en-US" sz="2400" dirty="0">
              <a:solidFill>
                <a:schemeClr val="tx1">
                  <a:lumMod val="85000"/>
                  <a:lumOff val="15000"/>
                </a:schemeClr>
              </a:solidFill>
            </a:endParaRPr>
          </a:p>
          <a:p>
            <a:pPr marL="342900" indent="-3429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Here is a basic outline of the win/lose scenarios:</a:t>
            </a:r>
          </a:p>
          <a:p>
            <a:pPr marL="342900" indent="-342900">
              <a:spcBef>
                <a:spcPct val="20000"/>
              </a:spcBef>
              <a:spcAft>
                <a:spcPts val="600"/>
              </a:spcAft>
              <a:buClr>
                <a:schemeClr val="accent1"/>
              </a:buClr>
              <a:buSzPct val="115000"/>
              <a:buFont typeface="Arial"/>
              <a:buChar char="•"/>
            </a:pPr>
            <a:endParaRPr lang="en-US" sz="2400" dirty="0">
              <a:solidFill>
                <a:schemeClr val="tx1">
                  <a:lumMod val="85000"/>
                  <a:lumOff val="15000"/>
                </a:schemeClr>
              </a:solidFill>
            </a:endParaRPr>
          </a:p>
          <a:p>
            <a:pPr marL="457200" indent="-4572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If time is up (90000 </a:t>
            </a:r>
            <a:r>
              <a:rPr lang="en-US" sz="2400" dirty="0" err="1">
                <a:solidFill>
                  <a:schemeClr val="tx1">
                    <a:lumMod val="85000"/>
                    <a:lumOff val="15000"/>
                  </a:schemeClr>
                </a:solidFill>
              </a:rPr>
              <a:t>ms</a:t>
            </a:r>
            <a:r>
              <a:rPr lang="en-US" sz="2400" dirty="0">
                <a:solidFill>
                  <a:schemeClr val="tx1">
                    <a:lumMod val="85000"/>
                    <a:lumOff val="15000"/>
                  </a:schemeClr>
                </a:solidFill>
              </a:rPr>
              <a:t> or 90 seconds) then:</a:t>
            </a:r>
          </a:p>
          <a:p>
            <a:pPr marL="342900" indent="-3429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Stop running the game</a:t>
            </a:r>
          </a:p>
          <a:p>
            <a:pPr marL="342900" indent="-3429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Set outcome of game to 1 or win</a:t>
            </a:r>
          </a:p>
          <a:p>
            <a:pPr>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2.  If the castle is destroyed then:</a:t>
            </a:r>
          </a:p>
          <a:p>
            <a:pPr marL="342900" indent="-3429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Stop running game</a:t>
            </a:r>
          </a:p>
          <a:p>
            <a:pPr marL="342900" indent="-342900">
              <a:spcBef>
                <a:spcPct val="20000"/>
              </a:spcBef>
              <a:spcAft>
                <a:spcPts val="600"/>
              </a:spcAft>
              <a:buClr>
                <a:schemeClr val="accent1"/>
              </a:buClr>
              <a:buSzPct val="115000"/>
              <a:buFont typeface="Arial"/>
              <a:buChar char="•"/>
            </a:pPr>
            <a:r>
              <a:rPr lang="en-US" sz="2400" dirty="0">
                <a:solidFill>
                  <a:schemeClr val="tx1">
                    <a:lumMod val="85000"/>
                    <a:lumOff val="15000"/>
                  </a:schemeClr>
                </a:solidFill>
              </a:rPr>
              <a:t>Set outcome of game to 1 or win</a:t>
            </a:r>
          </a:p>
          <a:p>
            <a:pPr>
              <a:spcBef>
                <a:spcPct val="20000"/>
              </a:spcBef>
              <a:spcAft>
                <a:spcPts val="600"/>
              </a:spcAft>
              <a:buClr>
                <a:schemeClr val="accent1"/>
              </a:buClr>
              <a:buSzPct val="115000"/>
              <a:buFont typeface="Arial"/>
              <a:buChar char="•"/>
            </a:pPr>
            <a:endParaRPr lang="en-US">
              <a:solidFill>
                <a:schemeClr val="tx1">
                  <a:lumMod val="85000"/>
                  <a:lumOff val="15000"/>
                </a:schemeClr>
              </a:solidFill>
            </a:endParaRPr>
          </a:p>
        </p:txBody>
      </p:sp>
    </p:spTree>
    <p:extLst>
      <p:ext uri="{BB962C8B-B14F-4D97-AF65-F5344CB8AC3E}">
        <p14:creationId xmlns:p14="http://schemas.microsoft.com/office/powerpoint/2010/main" val="1247201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B151-B68B-4F96-9D1E-B48A5B6F32CB}"/>
              </a:ext>
            </a:extLst>
          </p:cNvPr>
          <p:cNvSpPr>
            <a:spLocks noGrp="1"/>
          </p:cNvSpPr>
          <p:nvPr>
            <p:ph type="title"/>
          </p:nvPr>
        </p:nvSpPr>
        <p:spPr>
          <a:xfrm>
            <a:off x="3259579" y="850953"/>
            <a:ext cx="5467107" cy="764360"/>
          </a:xfrm>
        </p:spPr>
        <p:txBody>
          <a:bodyPr>
            <a:normAutofit fontScale="90000"/>
          </a:bodyPr>
          <a:lstStyle/>
          <a:p>
            <a:r>
              <a:rPr lang="en-US" b="1">
                <a:latin typeface="Comic Sans MS"/>
              </a:rPr>
              <a:t>Step 9: Win or Lose</a:t>
            </a:r>
            <a:endParaRPr lang="en-US">
              <a:latin typeface="Comic Sans MS"/>
            </a:endParaRPr>
          </a:p>
          <a:p>
            <a:endParaRPr lang="en-US" b="1">
              <a:latin typeface="Comic Sans MS"/>
            </a:endParaRPr>
          </a:p>
        </p:txBody>
      </p:sp>
      <p:pic>
        <p:nvPicPr>
          <p:cNvPr id="3" name="Picture 4" descr="Text&#10;&#10;Description automatically generated">
            <a:extLst>
              <a:ext uri="{FF2B5EF4-FFF2-40B4-BE49-F238E27FC236}">
                <a16:creationId xmlns:a16="http://schemas.microsoft.com/office/drawing/2014/main" id="{AF19EAA6-E522-4E4A-9499-56FCA38ECAF6}"/>
              </a:ext>
            </a:extLst>
          </p:cNvPr>
          <p:cNvPicPr>
            <a:picLocks noChangeAspect="1"/>
          </p:cNvPicPr>
          <p:nvPr/>
        </p:nvPicPr>
        <p:blipFill>
          <a:blip r:embed="rId2"/>
          <a:stretch>
            <a:fillRect/>
          </a:stretch>
        </p:blipFill>
        <p:spPr>
          <a:xfrm>
            <a:off x="2004349" y="1471360"/>
            <a:ext cx="7990388" cy="4783383"/>
          </a:xfrm>
          <a:prstGeom prst="rect">
            <a:avLst/>
          </a:prstGeom>
        </p:spPr>
      </p:pic>
    </p:spTree>
    <p:extLst>
      <p:ext uri="{BB962C8B-B14F-4D97-AF65-F5344CB8AC3E}">
        <p14:creationId xmlns:p14="http://schemas.microsoft.com/office/powerpoint/2010/main" val="2076716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B151-B68B-4F96-9D1E-B48A5B6F32CB}"/>
              </a:ext>
            </a:extLst>
          </p:cNvPr>
          <p:cNvSpPr>
            <a:spLocks noGrp="1"/>
          </p:cNvSpPr>
          <p:nvPr>
            <p:ph type="title"/>
          </p:nvPr>
        </p:nvSpPr>
        <p:spPr>
          <a:xfrm>
            <a:off x="529883" y="416902"/>
            <a:ext cx="5100576" cy="1150182"/>
          </a:xfrm>
        </p:spPr>
        <p:txBody>
          <a:bodyPr>
            <a:normAutofit/>
          </a:bodyPr>
          <a:lstStyle/>
          <a:p>
            <a:endParaRPr lang="en-US" b="1">
              <a:latin typeface="Comic Sans MS"/>
            </a:endParaRPr>
          </a:p>
          <a:p>
            <a:endParaRPr lang="en-US" b="1">
              <a:latin typeface="Comic Sans MS"/>
            </a:endParaRPr>
          </a:p>
        </p:txBody>
      </p:sp>
      <p:sp>
        <p:nvSpPr>
          <p:cNvPr id="5" name="TextBox 4">
            <a:extLst>
              <a:ext uri="{FF2B5EF4-FFF2-40B4-BE49-F238E27FC236}">
                <a16:creationId xmlns:a16="http://schemas.microsoft.com/office/drawing/2014/main" id="{BE442C64-F058-48C7-A00E-C1C0AE78BBF7}"/>
              </a:ext>
            </a:extLst>
          </p:cNvPr>
          <p:cNvSpPr txBox="1"/>
          <p:nvPr/>
        </p:nvSpPr>
        <p:spPr>
          <a:xfrm>
            <a:off x="1039792" y="1647463"/>
            <a:ext cx="102281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Bitter"/>
              </a:rPr>
              <a:t>Step 10: Gratuitous Music and Sound Effects!</a:t>
            </a:r>
          </a:p>
        </p:txBody>
      </p:sp>
      <p:sp>
        <p:nvSpPr>
          <p:cNvPr id="6" name="TextBox 5">
            <a:extLst>
              <a:ext uri="{FF2B5EF4-FFF2-40B4-BE49-F238E27FC236}">
                <a16:creationId xmlns:a16="http://schemas.microsoft.com/office/drawing/2014/main" id="{A1C7A382-9539-427F-83A0-70007445B61F}"/>
              </a:ext>
            </a:extLst>
          </p:cNvPr>
          <p:cNvSpPr txBox="1"/>
          <p:nvPr/>
        </p:nvSpPr>
        <p:spPr>
          <a:xfrm>
            <a:off x="1126603" y="2370880"/>
            <a:ext cx="931183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ü"/>
            </a:pPr>
            <a:r>
              <a:rPr lang="en-US" sz="2400">
                <a:solidFill>
                  <a:schemeClr val="bg2">
                    <a:lumMod val="75000"/>
                  </a:schemeClr>
                </a:solidFill>
                <a:ea typeface="+mn-lt"/>
                <a:cs typeface="+mn-lt"/>
              </a:rPr>
              <a:t>The game's looking pretty good but how does it sound? It's a bit quiet, isn't it? Adding some sound effects can change the whole feel of a game.</a:t>
            </a:r>
            <a:endParaRPr lang="en-US" sz="2400">
              <a:solidFill>
                <a:schemeClr val="bg2">
                  <a:lumMod val="75000"/>
                </a:schemeClr>
              </a:solidFill>
            </a:endParaRPr>
          </a:p>
          <a:p>
            <a:pPr marL="342900" indent="-342900">
              <a:buFont typeface="Wingdings"/>
              <a:buChar char="ü"/>
            </a:pPr>
            <a:endParaRPr lang="en-US" sz="2400">
              <a:solidFill>
                <a:schemeClr val="bg2">
                  <a:lumMod val="75000"/>
                </a:schemeClr>
              </a:solidFill>
              <a:ea typeface="+mn-lt"/>
              <a:cs typeface="+mn-lt"/>
            </a:endParaRPr>
          </a:p>
          <a:p>
            <a:pPr marL="342900" indent="-342900">
              <a:buFont typeface="Wingdings"/>
              <a:buChar char="ü"/>
            </a:pPr>
            <a:r>
              <a:rPr lang="en-US" sz="2400">
                <a:solidFill>
                  <a:schemeClr val="bg2">
                    <a:lumMod val="75000"/>
                  </a:schemeClr>
                </a:solidFill>
                <a:ea typeface="+mn-lt"/>
                <a:cs typeface="+mn-lt"/>
              </a:rPr>
              <a:t>Even here, PyGame makes loading and playing sounds super simple.</a:t>
            </a:r>
            <a:endParaRPr lang="en-US" sz="2400">
              <a:solidFill>
                <a:schemeClr val="bg2">
                  <a:lumMod val="75000"/>
                </a:schemeClr>
              </a:solidFill>
            </a:endParaRPr>
          </a:p>
          <a:p>
            <a:pPr marL="342900" indent="-342900" algn="l">
              <a:buFont typeface="Wingdings"/>
              <a:buChar char="ü"/>
            </a:pPr>
            <a:endParaRPr lang="en-US" sz="2400">
              <a:solidFill>
                <a:schemeClr val="bg2">
                  <a:lumMod val="75000"/>
                </a:schemeClr>
              </a:solidFill>
            </a:endParaRPr>
          </a:p>
          <a:p>
            <a:pPr marL="342900" indent="-342900">
              <a:buFont typeface="Wingdings"/>
              <a:buChar char="ü"/>
            </a:pPr>
            <a:r>
              <a:rPr lang="en-US" sz="2400">
                <a:solidFill>
                  <a:schemeClr val="bg2">
                    <a:lumMod val="75000"/>
                  </a:schemeClr>
                </a:solidFill>
                <a:ea typeface="+mn-lt"/>
                <a:cs typeface="+mn-lt"/>
              </a:rPr>
              <a:t>Run the game one more time and you'll notice that you now have background music and sound effects for collisions and shooting. The game feels that much more alive! :)</a:t>
            </a:r>
            <a:endParaRPr lang="en-US" sz="2400">
              <a:solidFill>
                <a:schemeClr val="bg2">
                  <a:lumMod val="75000"/>
                </a:schemeClr>
              </a:solidFill>
            </a:endParaRPr>
          </a:p>
          <a:p>
            <a:pPr marL="342900" indent="-342900">
              <a:buFont typeface="Arial"/>
              <a:buChar char="•"/>
            </a:pPr>
            <a:endParaRPr lang="en-US" sz="2400">
              <a:solidFill>
                <a:schemeClr val="bg2">
                  <a:lumMod val="75000"/>
                </a:schemeClr>
              </a:solidFill>
            </a:endParaRPr>
          </a:p>
        </p:txBody>
      </p:sp>
    </p:spTree>
    <p:extLst>
      <p:ext uri="{BB962C8B-B14F-4D97-AF65-F5344CB8AC3E}">
        <p14:creationId xmlns:p14="http://schemas.microsoft.com/office/powerpoint/2010/main" val="1709875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0AB8-2E36-431A-BC95-E1815A546482}"/>
              </a:ext>
            </a:extLst>
          </p:cNvPr>
          <p:cNvSpPr>
            <a:spLocks noGrp="1"/>
          </p:cNvSpPr>
          <p:nvPr>
            <p:ph type="title"/>
          </p:nvPr>
        </p:nvSpPr>
        <p:spPr>
          <a:xfrm>
            <a:off x="3346390" y="513357"/>
            <a:ext cx="5496046" cy="889751"/>
          </a:xfrm>
        </p:spPr>
        <p:txBody>
          <a:bodyPr/>
          <a:lstStyle/>
          <a:p>
            <a:r>
              <a:rPr lang="en-US">
                <a:latin typeface="Comic Sans MS"/>
              </a:rPr>
              <a:t>Expected outcome:</a:t>
            </a:r>
          </a:p>
        </p:txBody>
      </p:sp>
      <p:pic>
        <p:nvPicPr>
          <p:cNvPr id="3" name="Picture 3" descr="A picture containing square&#10;&#10;Description automatically generated">
            <a:extLst>
              <a:ext uri="{FF2B5EF4-FFF2-40B4-BE49-F238E27FC236}">
                <a16:creationId xmlns:a16="http://schemas.microsoft.com/office/drawing/2014/main" id="{FBD030B4-AF24-4576-AD5B-3ED9CEB15825}"/>
              </a:ext>
            </a:extLst>
          </p:cNvPr>
          <p:cNvPicPr>
            <a:picLocks noChangeAspect="1"/>
          </p:cNvPicPr>
          <p:nvPr/>
        </p:nvPicPr>
        <p:blipFill>
          <a:blip r:embed="rId2"/>
          <a:stretch>
            <a:fillRect/>
          </a:stretch>
        </p:blipFill>
        <p:spPr>
          <a:xfrm>
            <a:off x="2833870" y="1442253"/>
            <a:ext cx="7681729" cy="4667975"/>
          </a:xfrm>
          <a:prstGeom prst="rect">
            <a:avLst/>
          </a:prstGeom>
        </p:spPr>
      </p:pic>
    </p:spTree>
    <p:extLst>
      <p:ext uri="{BB962C8B-B14F-4D97-AF65-F5344CB8AC3E}">
        <p14:creationId xmlns:p14="http://schemas.microsoft.com/office/powerpoint/2010/main" val="1421903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49C3C-6D80-4567-B368-E2D1FAABB8DA}"/>
              </a:ext>
            </a:extLst>
          </p:cNvPr>
          <p:cNvSpPr>
            <a:spLocks noGrp="1"/>
          </p:cNvSpPr>
          <p:nvPr>
            <p:ph type="title"/>
          </p:nvPr>
        </p:nvSpPr>
        <p:spPr>
          <a:xfrm>
            <a:off x="3934769" y="1921610"/>
            <a:ext cx="4328931" cy="1507067"/>
          </a:xfrm>
        </p:spPr>
        <p:txBody>
          <a:bodyPr>
            <a:normAutofit/>
          </a:bodyPr>
          <a:lstStyle/>
          <a:p>
            <a:r>
              <a:rPr lang="en-US" sz="4000">
                <a:solidFill>
                  <a:schemeClr val="bg2">
                    <a:lumMod val="75000"/>
                  </a:schemeClr>
                </a:solidFill>
                <a:latin typeface="Comic Sans MS"/>
              </a:rPr>
              <a:t>Thank you</a:t>
            </a:r>
          </a:p>
        </p:txBody>
      </p:sp>
    </p:spTree>
    <p:extLst>
      <p:ext uri="{BB962C8B-B14F-4D97-AF65-F5344CB8AC3E}">
        <p14:creationId xmlns:p14="http://schemas.microsoft.com/office/powerpoint/2010/main" val="861597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79AE62D-5D1D-44F4-BD58-5B074CBC674B}"/>
              </a:ext>
            </a:extLst>
          </p:cNvPr>
          <p:cNvSpPr>
            <a:spLocks noGrp="1"/>
          </p:cNvSpPr>
          <p:nvPr>
            <p:ph type="title" idx="4294967295"/>
          </p:nvPr>
        </p:nvSpPr>
        <p:spPr>
          <a:xfrm>
            <a:off x="952108" y="954756"/>
            <a:ext cx="2730414" cy="4946003"/>
          </a:xfrm>
        </p:spPr>
        <p:txBody>
          <a:bodyPr vert="horz" lIns="91440" tIns="45720" rIns="91440" bIns="45720" rtlCol="0" anchor="ctr">
            <a:normAutofit/>
          </a:bodyPr>
          <a:lstStyle/>
          <a:p>
            <a:r>
              <a:rPr lang="en-US">
                <a:solidFill>
                  <a:srgbClr val="FFFFFF"/>
                </a:solidFill>
              </a:rPr>
              <a:t>Outline:</a:t>
            </a:r>
          </a:p>
        </p:txBody>
      </p:sp>
      <p:sp>
        <p:nvSpPr>
          <p:cNvPr id="23" name="Rectangle 22">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1C8609A-BA41-4A4B-85BF-85C90DBF760E}"/>
              </a:ext>
            </a:extLst>
          </p:cNvPr>
          <p:cNvSpPr txBox="1"/>
          <p:nvPr/>
        </p:nvSpPr>
        <p:spPr>
          <a:xfrm>
            <a:off x="5140934" y="469900"/>
            <a:ext cx="5953630" cy="54059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a:spcBef>
                <a:spcPct val="20000"/>
              </a:spcBef>
              <a:spcAft>
                <a:spcPts val="600"/>
              </a:spcAft>
              <a:buClr>
                <a:schemeClr val="accent1"/>
              </a:buClr>
              <a:buSzPct val="115000"/>
              <a:buFont typeface="Arial"/>
              <a:buChar char="•"/>
            </a:pPr>
            <a:r>
              <a:rPr lang="en-US" sz="3200" b="1" dirty="0">
                <a:solidFill>
                  <a:schemeClr val="tx1">
                    <a:lumMod val="85000"/>
                    <a:lumOff val="15000"/>
                  </a:schemeClr>
                </a:solidFill>
              </a:rPr>
              <a:t>Title of the Project</a:t>
            </a:r>
            <a:endParaRPr lang="en-US" sz="3200" dirty="0">
              <a:solidFill>
                <a:schemeClr val="tx1">
                  <a:lumMod val="85000"/>
                  <a:lumOff val="15000"/>
                </a:schemeClr>
              </a:solidFill>
            </a:endParaRPr>
          </a:p>
          <a:p>
            <a:pPr marL="285750" indent="-285750">
              <a:spcBef>
                <a:spcPct val="20000"/>
              </a:spcBef>
              <a:spcAft>
                <a:spcPts val="600"/>
              </a:spcAft>
              <a:buClr>
                <a:schemeClr val="accent1"/>
              </a:buClr>
              <a:buSzPct val="115000"/>
              <a:buFont typeface="Arial"/>
              <a:buChar char="•"/>
            </a:pPr>
            <a:r>
              <a:rPr lang="en-US" sz="3200" b="1" dirty="0">
                <a:solidFill>
                  <a:schemeClr val="tx1">
                    <a:lumMod val="85000"/>
                    <a:lumOff val="15000"/>
                  </a:schemeClr>
                </a:solidFill>
              </a:rPr>
              <a:t>Project Objectives</a:t>
            </a:r>
            <a:endParaRPr lang="en-US" sz="3200" dirty="0">
              <a:solidFill>
                <a:schemeClr val="tx1">
                  <a:lumMod val="85000"/>
                  <a:lumOff val="15000"/>
                </a:schemeClr>
              </a:solidFill>
            </a:endParaRPr>
          </a:p>
          <a:p>
            <a:pPr marL="285750" indent="-285750">
              <a:spcBef>
                <a:spcPct val="20000"/>
              </a:spcBef>
              <a:spcAft>
                <a:spcPts val="600"/>
              </a:spcAft>
              <a:buClr>
                <a:schemeClr val="accent1"/>
              </a:buClr>
              <a:buSzPct val="115000"/>
              <a:buFont typeface="Arial"/>
              <a:buChar char="•"/>
            </a:pPr>
            <a:r>
              <a:rPr lang="en-US" sz="3200" b="1" dirty="0">
                <a:solidFill>
                  <a:schemeClr val="tx1">
                    <a:lumMod val="85000"/>
                    <a:lumOff val="15000"/>
                  </a:schemeClr>
                </a:solidFill>
              </a:rPr>
              <a:t>Key Point</a:t>
            </a:r>
            <a:endParaRPr lang="en-US" sz="3200" dirty="0">
              <a:solidFill>
                <a:schemeClr val="tx1">
                  <a:lumMod val="85000"/>
                  <a:lumOff val="15000"/>
                </a:schemeClr>
              </a:solidFill>
            </a:endParaRPr>
          </a:p>
          <a:p>
            <a:pPr marL="285750" indent="-285750">
              <a:spcBef>
                <a:spcPct val="20000"/>
              </a:spcBef>
              <a:spcAft>
                <a:spcPts val="600"/>
              </a:spcAft>
              <a:buClr>
                <a:schemeClr val="accent1"/>
              </a:buClr>
              <a:buSzPct val="115000"/>
              <a:buFont typeface="Arial"/>
              <a:buChar char="•"/>
            </a:pPr>
            <a:r>
              <a:rPr lang="en-US" sz="3200" b="1" dirty="0">
                <a:solidFill>
                  <a:schemeClr val="tx1">
                    <a:lumMod val="85000"/>
                    <a:lumOff val="15000"/>
                  </a:schemeClr>
                </a:solidFill>
              </a:rPr>
              <a:t>How we </a:t>
            </a:r>
            <a:r>
              <a:rPr lang="en-US" sz="3200" b="1" dirty="0" err="1">
                <a:solidFill>
                  <a:schemeClr val="tx1">
                    <a:lumMod val="85000"/>
                    <a:lumOff val="15000"/>
                  </a:schemeClr>
                </a:solidFill>
              </a:rPr>
              <a:t>Bulit</a:t>
            </a:r>
            <a:endParaRPr lang="en-US" sz="3200" dirty="0" err="1">
              <a:solidFill>
                <a:schemeClr val="tx1">
                  <a:lumMod val="85000"/>
                  <a:lumOff val="15000"/>
                </a:schemeClr>
              </a:solidFill>
            </a:endParaRPr>
          </a:p>
          <a:p>
            <a:pPr marL="285750" indent="-285750">
              <a:spcBef>
                <a:spcPct val="20000"/>
              </a:spcBef>
              <a:spcAft>
                <a:spcPts val="600"/>
              </a:spcAft>
              <a:buClr>
                <a:schemeClr val="accent1"/>
              </a:buClr>
              <a:buSzPct val="115000"/>
              <a:buFont typeface="Arial"/>
              <a:buChar char="•"/>
            </a:pPr>
            <a:r>
              <a:rPr lang="en-US" sz="3200" dirty="0">
                <a:solidFill>
                  <a:schemeClr val="tx1">
                    <a:lumMod val="85000"/>
                    <a:lumOff val="15000"/>
                  </a:schemeClr>
                </a:solidFill>
              </a:rPr>
              <a:t>E</a:t>
            </a:r>
            <a:r>
              <a:rPr lang="en-US" sz="3200" b="1" dirty="0">
                <a:solidFill>
                  <a:schemeClr val="tx1">
                    <a:lumMod val="85000"/>
                    <a:lumOff val="15000"/>
                  </a:schemeClr>
                </a:solidFill>
              </a:rPr>
              <a:t>xpected Outcome</a:t>
            </a:r>
            <a:endParaRPr lang="en-US" sz="3200" dirty="0">
              <a:solidFill>
                <a:schemeClr val="tx1">
                  <a:lumMod val="85000"/>
                  <a:lumOff val="15000"/>
                </a:schemeClr>
              </a:solidFill>
            </a:endParaRPr>
          </a:p>
          <a:p>
            <a:pPr>
              <a:spcBef>
                <a:spcPct val="20000"/>
              </a:spcBef>
              <a:spcAft>
                <a:spcPts val="600"/>
              </a:spcAft>
              <a:buClr>
                <a:schemeClr val="accent1"/>
              </a:buClr>
              <a:buSzPct val="115000"/>
              <a:buFont typeface="Arial"/>
              <a:buChar char="•"/>
            </a:pPr>
            <a:endParaRPr lang="en-US">
              <a:solidFill>
                <a:schemeClr val="tx1">
                  <a:lumMod val="85000"/>
                  <a:lumOff val="15000"/>
                </a:schemeClr>
              </a:solidFill>
            </a:endParaRPr>
          </a:p>
        </p:txBody>
      </p:sp>
    </p:spTree>
    <p:extLst>
      <p:ext uri="{BB962C8B-B14F-4D97-AF65-F5344CB8AC3E}">
        <p14:creationId xmlns:p14="http://schemas.microsoft.com/office/powerpoint/2010/main" val="3170647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9F52-7A92-40F5-88AF-8F512F8394F6}"/>
              </a:ext>
            </a:extLst>
          </p:cNvPr>
          <p:cNvSpPr>
            <a:spLocks noGrp="1"/>
          </p:cNvSpPr>
          <p:nvPr>
            <p:ph type="title"/>
          </p:nvPr>
        </p:nvSpPr>
        <p:spPr>
          <a:xfrm>
            <a:off x="3712921" y="561586"/>
            <a:ext cx="4425388" cy="889750"/>
          </a:xfrm>
        </p:spPr>
        <p:txBody>
          <a:bodyPr>
            <a:normAutofit/>
          </a:bodyPr>
          <a:lstStyle/>
          <a:p>
            <a:r>
              <a:rPr lang="en-US" sz="3200" b="1">
                <a:latin typeface="Comic Sans MS"/>
                <a:ea typeface="+mj-lt"/>
                <a:cs typeface="+mj-lt"/>
              </a:rPr>
              <a:t>Title of the Project</a:t>
            </a:r>
            <a:endParaRPr lang="en-US" sz="3200">
              <a:latin typeface="Comic Sans MS"/>
            </a:endParaRPr>
          </a:p>
        </p:txBody>
      </p:sp>
      <p:sp>
        <p:nvSpPr>
          <p:cNvPr id="5" name="TextBox 4">
            <a:extLst>
              <a:ext uri="{FF2B5EF4-FFF2-40B4-BE49-F238E27FC236}">
                <a16:creationId xmlns:a16="http://schemas.microsoft.com/office/drawing/2014/main" id="{9608E44F-781C-43A6-826D-7D79EAF411B6}"/>
              </a:ext>
            </a:extLst>
          </p:cNvPr>
          <p:cNvSpPr txBox="1"/>
          <p:nvPr/>
        </p:nvSpPr>
        <p:spPr>
          <a:xfrm>
            <a:off x="3663388" y="1444906"/>
            <a:ext cx="48652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2">
                    <a:lumMod val="75000"/>
                  </a:schemeClr>
                </a:solidFill>
                <a:latin typeface="Cambria"/>
                <a:ea typeface="Cambria"/>
              </a:rPr>
              <a:t>Bunnies And Badgers</a:t>
            </a:r>
          </a:p>
        </p:txBody>
      </p:sp>
      <p:sp>
        <p:nvSpPr>
          <p:cNvPr id="6" name="TextBox 5">
            <a:extLst>
              <a:ext uri="{FF2B5EF4-FFF2-40B4-BE49-F238E27FC236}">
                <a16:creationId xmlns:a16="http://schemas.microsoft.com/office/drawing/2014/main" id="{062EED3D-807B-4F90-B187-9586FAA839CC}"/>
              </a:ext>
            </a:extLst>
          </p:cNvPr>
          <p:cNvSpPr txBox="1"/>
          <p:nvPr/>
        </p:nvSpPr>
        <p:spPr>
          <a:xfrm>
            <a:off x="864365" y="2566957"/>
            <a:ext cx="10469299" cy="31085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800" dirty="0">
                <a:solidFill>
                  <a:schemeClr val="tx1">
                    <a:lumMod val="95000"/>
                    <a:lumOff val="5000"/>
                  </a:schemeClr>
                </a:solidFill>
                <a:ea typeface="+mn-lt"/>
                <a:cs typeface="+mn-lt"/>
              </a:rPr>
              <a:t>A simple game called Bunnies and Badgers, where the hero, the bunny, has to defend a castle against an attacking horde of badgers.</a:t>
            </a:r>
          </a:p>
          <a:p>
            <a:pPr marL="285750" indent="-285750">
              <a:buFont typeface="Wingdings"/>
              <a:buChar char="Ø"/>
            </a:pPr>
            <a:endParaRPr lang="en-US" sz="2800" dirty="0">
              <a:solidFill>
                <a:schemeClr val="tx1">
                  <a:lumMod val="95000"/>
                  <a:lumOff val="5000"/>
                </a:schemeClr>
              </a:solidFill>
            </a:endParaRPr>
          </a:p>
          <a:p>
            <a:pPr marL="285750" indent="-285750">
              <a:buFont typeface="Wingdings"/>
              <a:buChar char="Ø"/>
            </a:pPr>
            <a:r>
              <a:rPr lang="en-US" sz="2800" dirty="0">
                <a:solidFill>
                  <a:schemeClr val="tx1">
                    <a:lumMod val="95000"/>
                    <a:lumOff val="5000"/>
                  </a:schemeClr>
                </a:solidFill>
                <a:ea typeface="+mn-lt"/>
                <a:cs typeface="+mn-lt"/>
              </a:rPr>
              <a:t>We chose Python for this tutorial because it’s a simple language to start out with, and is fun and easy to learn.</a:t>
            </a:r>
          </a:p>
          <a:p>
            <a:pPr marL="285750" indent="-285750">
              <a:buFont typeface="Wingdings"/>
              <a:buChar char="Ø"/>
            </a:pPr>
            <a:endParaRPr lang="en-US" sz="2800" dirty="0">
              <a:solidFill>
                <a:schemeClr val="tx1">
                  <a:lumMod val="95000"/>
                  <a:lumOff val="5000"/>
                </a:schemeClr>
              </a:solidFill>
            </a:endParaRPr>
          </a:p>
          <a:p>
            <a:pPr marL="285750" indent="-285750">
              <a:buFont typeface="Wingdings"/>
              <a:buChar char="Ø"/>
            </a:pPr>
            <a:r>
              <a:rPr lang="en-US" sz="2800" dirty="0" err="1">
                <a:solidFill>
                  <a:schemeClr val="tx1">
                    <a:lumMod val="95000"/>
                    <a:lumOff val="5000"/>
                  </a:schemeClr>
                </a:solidFill>
              </a:rPr>
              <a:t>Visualised</a:t>
            </a:r>
            <a:r>
              <a:rPr lang="en-US" sz="2800" dirty="0">
                <a:solidFill>
                  <a:schemeClr val="tx1">
                    <a:lumMod val="95000"/>
                    <a:lumOff val="5000"/>
                  </a:schemeClr>
                </a:solidFill>
              </a:rPr>
              <a:t> the data like Health ,  Accuracy etc..</a:t>
            </a:r>
          </a:p>
        </p:txBody>
      </p:sp>
    </p:spTree>
    <p:extLst>
      <p:ext uri="{BB962C8B-B14F-4D97-AF65-F5344CB8AC3E}">
        <p14:creationId xmlns:p14="http://schemas.microsoft.com/office/powerpoint/2010/main" val="400476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B4B3-6198-4FF1-A0BB-91E65E9FCC6D}"/>
              </a:ext>
            </a:extLst>
          </p:cNvPr>
          <p:cNvSpPr>
            <a:spLocks noGrp="1"/>
          </p:cNvSpPr>
          <p:nvPr>
            <p:ph type="title"/>
          </p:nvPr>
        </p:nvSpPr>
        <p:spPr>
          <a:xfrm>
            <a:off x="3510364" y="903400"/>
            <a:ext cx="5168097" cy="812586"/>
          </a:xfrm>
        </p:spPr>
        <p:txBody>
          <a:bodyPr/>
          <a:lstStyle/>
          <a:p>
            <a:r>
              <a:rPr lang="en-US">
                <a:latin typeface="Comic Sans MS"/>
              </a:rPr>
              <a:t>Project objectives:</a:t>
            </a:r>
          </a:p>
        </p:txBody>
      </p:sp>
      <p:sp>
        <p:nvSpPr>
          <p:cNvPr id="4" name="TextBox 3">
            <a:extLst>
              <a:ext uri="{FF2B5EF4-FFF2-40B4-BE49-F238E27FC236}">
                <a16:creationId xmlns:a16="http://schemas.microsoft.com/office/drawing/2014/main" id="{105132B7-3F60-48A5-92E3-449ED90957A4}"/>
              </a:ext>
            </a:extLst>
          </p:cNvPr>
          <p:cNvSpPr txBox="1"/>
          <p:nvPr/>
        </p:nvSpPr>
        <p:spPr>
          <a:xfrm>
            <a:off x="962628" y="1956121"/>
            <a:ext cx="9890565"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chemeClr val="tx1">
                    <a:lumMod val="95000"/>
                    <a:lumOff val="5000"/>
                  </a:schemeClr>
                </a:solidFill>
                <a:ea typeface="+mn-lt"/>
                <a:cs typeface="+mn-lt"/>
              </a:rPr>
              <a:t>Below are few objectives that need to be achieved to develop this Mini-Project: </a:t>
            </a:r>
            <a:endParaRPr lang="en-US" sz="2400" dirty="0">
              <a:solidFill>
                <a:schemeClr val="tx1">
                  <a:lumMod val="95000"/>
                  <a:lumOff val="5000"/>
                </a:schemeClr>
              </a:solidFill>
            </a:endParaRPr>
          </a:p>
          <a:p>
            <a:pPr marL="342900" indent="-342900" algn="just">
              <a:buFont typeface="Wingdings"/>
              <a:buChar char="Ø"/>
            </a:pPr>
            <a:endParaRPr lang="en-US" sz="2000">
              <a:solidFill>
                <a:schemeClr val="bg2">
                  <a:lumMod val="50000"/>
                </a:schemeClr>
              </a:solidFill>
              <a:ea typeface="+mn-lt"/>
              <a:cs typeface="+mn-lt"/>
            </a:endParaRPr>
          </a:p>
          <a:p>
            <a:pPr marL="342900" indent="-342900" algn="just">
              <a:buFont typeface="Wingdings"/>
              <a:buChar char="Ø"/>
            </a:pPr>
            <a:r>
              <a:rPr lang="en-US" sz="2000" dirty="0">
                <a:solidFill>
                  <a:schemeClr val="bg2">
                    <a:lumMod val="50000"/>
                  </a:schemeClr>
                </a:solidFill>
                <a:ea typeface="+mn-lt"/>
                <a:cs typeface="+mn-lt"/>
              </a:rPr>
              <a:t>To </a:t>
            </a:r>
            <a:r>
              <a:rPr lang="en-US" sz="2000" dirty="0" err="1">
                <a:solidFill>
                  <a:schemeClr val="bg2">
                    <a:lumMod val="50000"/>
                  </a:schemeClr>
                </a:solidFill>
                <a:ea typeface="+mn-lt"/>
                <a:cs typeface="+mn-lt"/>
              </a:rPr>
              <a:t>analyse</a:t>
            </a:r>
            <a:r>
              <a:rPr lang="en-US" sz="2000" dirty="0">
                <a:solidFill>
                  <a:schemeClr val="bg2">
                    <a:lumMod val="50000"/>
                  </a:schemeClr>
                </a:solidFill>
                <a:ea typeface="+mn-lt"/>
                <a:cs typeface="+mn-lt"/>
              </a:rPr>
              <a:t> the problem that happen during a Project development especially a project. </a:t>
            </a:r>
            <a:endParaRPr lang="en-US" sz="2000" dirty="0">
              <a:solidFill>
                <a:schemeClr val="bg2">
                  <a:lumMod val="50000"/>
                </a:schemeClr>
              </a:solidFill>
            </a:endParaRPr>
          </a:p>
          <a:p>
            <a:pPr marL="342900" indent="-342900" algn="just">
              <a:buFont typeface="Wingdings"/>
              <a:buChar char="Ø"/>
            </a:pPr>
            <a:endParaRPr lang="en-US" sz="2000">
              <a:solidFill>
                <a:schemeClr val="bg2">
                  <a:lumMod val="50000"/>
                </a:schemeClr>
              </a:solidFill>
              <a:ea typeface="+mn-lt"/>
              <a:cs typeface="+mn-lt"/>
            </a:endParaRPr>
          </a:p>
          <a:p>
            <a:pPr marL="342900" indent="-342900" algn="just">
              <a:buFont typeface="Wingdings"/>
              <a:buChar char="Ø"/>
            </a:pPr>
            <a:r>
              <a:rPr lang="en-US" sz="2000" dirty="0">
                <a:solidFill>
                  <a:schemeClr val="bg2">
                    <a:lumMod val="50000"/>
                  </a:schemeClr>
                </a:solidFill>
                <a:ea typeface="+mn-lt"/>
                <a:cs typeface="+mn-lt"/>
              </a:rPr>
              <a:t>To design a game which is user-friendly ,Interactive and most important functional. </a:t>
            </a:r>
            <a:endParaRPr lang="en-US" sz="2000" dirty="0">
              <a:solidFill>
                <a:schemeClr val="bg2">
                  <a:lumMod val="50000"/>
                </a:schemeClr>
              </a:solidFill>
            </a:endParaRPr>
          </a:p>
          <a:p>
            <a:pPr marL="342900" indent="-342900" algn="just">
              <a:buFont typeface="Wingdings"/>
              <a:buChar char="Ø"/>
            </a:pPr>
            <a:endParaRPr lang="en-US" sz="2000">
              <a:solidFill>
                <a:schemeClr val="bg2">
                  <a:lumMod val="50000"/>
                </a:schemeClr>
              </a:solidFill>
              <a:ea typeface="+mn-lt"/>
              <a:cs typeface="+mn-lt"/>
            </a:endParaRPr>
          </a:p>
          <a:p>
            <a:pPr marL="342900" indent="-342900" algn="just">
              <a:buFont typeface="Wingdings"/>
              <a:buChar char="Ø"/>
            </a:pPr>
            <a:r>
              <a:rPr lang="en-US" sz="2000" dirty="0">
                <a:solidFill>
                  <a:schemeClr val="bg2">
                    <a:lumMod val="50000"/>
                  </a:schemeClr>
                </a:solidFill>
                <a:ea typeface="+mn-lt"/>
                <a:cs typeface="+mn-lt"/>
              </a:rPr>
              <a:t>To develop a game which is not only functional but </a:t>
            </a:r>
            <a:r>
              <a:rPr lang="en-US" sz="2000" dirty="0" err="1">
                <a:solidFill>
                  <a:schemeClr val="bg2">
                    <a:lumMod val="50000"/>
                  </a:schemeClr>
                </a:solidFill>
                <a:ea typeface="+mn-lt"/>
                <a:cs typeface="+mn-lt"/>
              </a:rPr>
              <a:t>ineractive</a:t>
            </a:r>
            <a:r>
              <a:rPr lang="en-US" sz="2000" dirty="0">
                <a:solidFill>
                  <a:schemeClr val="bg2">
                    <a:lumMod val="50000"/>
                  </a:schemeClr>
                </a:solidFill>
                <a:ea typeface="+mn-lt"/>
                <a:cs typeface="+mn-lt"/>
              </a:rPr>
              <a:t> in terms of animation ,background music , some small effect etc.. </a:t>
            </a:r>
            <a:endParaRPr lang="en-US" dirty="0">
              <a:solidFill>
                <a:schemeClr val="bg2">
                  <a:lumMod val="50000"/>
                </a:schemeClr>
              </a:solidFill>
            </a:endParaRPr>
          </a:p>
          <a:p>
            <a:pPr marL="342900" indent="-342900" algn="just">
              <a:buFont typeface="Wingdings"/>
              <a:buChar char="Ø"/>
            </a:pPr>
            <a:endParaRPr lang="en-US" sz="2000">
              <a:solidFill>
                <a:schemeClr val="bg2">
                  <a:lumMod val="75000"/>
                </a:schemeClr>
              </a:solidFill>
            </a:endParaRPr>
          </a:p>
          <a:p>
            <a:endParaRPr lang="en-US">
              <a:solidFill>
                <a:schemeClr val="bg2">
                  <a:lumMod val="75000"/>
                </a:schemeClr>
              </a:solidFill>
            </a:endParaRPr>
          </a:p>
        </p:txBody>
      </p:sp>
    </p:spTree>
    <p:extLst>
      <p:ext uri="{BB962C8B-B14F-4D97-AF65-F5344CB8AC3E}">
        <p14:creationId xmlns:p14="http://schemas.microsoft.com/office/powerpoint/2010/main" val="266643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533B-299D-44CC-A41C-6AD0F313C15F}"/>
              </a:ext>
            </a:extLst>
          </p:cNvPr>
          <p:cNvSpPr>
            <a:spLocks noGrp="1"/>
          </p:cNvSpPr>
          <p:nvPr>
            <p:ph type="title"/>
          </p:nvPr>
        </p:nvSpPr>
        <p:spPr>
          <a:xfrm>
            <a:off x="4378465" y="571231"/>
            <a:ext cx="2833869" cy="860815"/>
          </a:xfrm>
        </p:spPr>
        <p:txBody>
          <a:bodyPr/>
          <a:lstStyle/>
          <a:p>
            <a:r>
              <a:rPr lang="en-US">
                <a:latin typeface="Comic Sans MS"/>
              </a:rPr>
              <a:t>Key Point:</a:t>
            </a:r>
          </a:p>
        </p:txBody>
      </p:sp>
      <p:sp>
        <p:nvSpPr>
          <p:cNvPr id="4" name="TextBox 3">
            <a:extLst>
              <a:ext uri="{FF2B5EF4-FFF2-40B4-BE49-F238E27FC236}">
                <a16:creationId xmlns:a16="http://schemas.microsoft.com/office/drawing/2014/main" id="{394E418D-2E5B-40FC-9185-32FAE71E38BE}"/>
              </a:ext>
            </a:extLst>
          </p:cNvPr>
          <p:cNvSpPr txBox="1"/>
          <p:nvPr/>
        </p:nvSpPr>
        <p:spPr>
          <a:xfrm>
            <a:off x="1483487" y="1714982"/>
            <a:ext cx="247312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Wingdings"/>
              <a:buChar char="Ø"/>
            </a:pPr>
            <a:r>
              <a:rPr lang="en-US" sz="3200">
                <a:solidFill>
                  <a:schemeClr val="tx1">
                    <a:lumMod val="85000"/>
                    <a:lumOff val="15000"/>
                  </a:schemeClr>
                </a:solidFill>
                <a:latin typeface="Times"/>
                <a:cs typeface="Times"/>
              </a:rPr>
              <a:t>PyGame:</a:t>
            </a:r>
          </a:p>
        </p:txBody>
      </p:sp>
      <p:sp>
        <p:nvSpPr>
          <p:cNvPr id="5" name="TextBox 4">
            <a:extLst>
              <a:ext uri="{FF2B5EF4-FFF2-40B4-BE49-F238E27FC236}">
                <a16:creationId xmlns:a16="http://schemas.microsoft.com/office/drawing/2014/main" id="{C4D4C4D0-1926-4596-9E2E-6FE4EEB12216}"/>
              </a:ext>
            </a:extLst>
          </p:cNvPr>
          <p:cNvSpPr txBox="1"/>
          <p:nvPr/>
        </p:nvSpPr>
        <p:spPr>
          <a:xfrm>
            <a:off x="1481680" y="2600565"/>
            <a:ext cx="999666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400">
                <a:solidFill>
                  <a:schemeClr val="bg2">
                    <a:lumMod val="75000"/>
                  </a:schemeClr>
                </a:solidFill>
                <a:latin typeface="Corbel"/>
                <a:ea typeface="+mn-lt"/>
                <a:cs typeface="+mn-lt"/>
              </a:rPr>
              <a:t>PyGame is a Free and Open Source cross-platform library for the development of multimedia applications like video games on Python</a:t>
            </a:r>
          </a:p>
          <a:p>
            <a:pPr marL="342900" indent="-342900">
              <a:buFont typeface="Wingdings"/>
              <a:buChar char="q"/>
            </a:pPr>
            <a:endParaRPr lang="en-US" sz="2400">
              <a:solidFill>
                <a:schemeClr val="bg2">
                  <a:lumMod val="75000"/>
                </a:schemeClr>
              </a:solidFill>
              <a:latin typeface="Corbel"/>
            </a:endParaRPr>
          </a:p>
          <a:p>
            <a:pPr marL="342900" indent="-342900">
              <a:buFont typeface="Wingdings"/>
              <a:buChar char="q"/>
            </a:pPr>
            <a:r>
              <a:rPr lang="en-US" sz="2400">
                <a:solidFill>
                  <a:schemeClr val="bg2">
                    <a:lumMod val="75000"/>
                  </a:schemeClr>
                </a:solidFill>
                <a:ea typeface="+mn-lt"/>
                <a:cs typeface="+mn-lt"/>
              </a:rPr>
              <a:t> It uses the Simple DirectMedia Layer library(SDL) and several other popular libraries to abstract most common functions and makes writing these program a more intuitive task.</a:t>
            </a:r>
            <a:endParaRPr lang="en-US" sz="2400">
              <a:solidFill>
                <a:schemeClr val="bg2">
                  <a:lumMod val="75000"/>
                </a:schemeClr>
              </a:solidFill>
              <a:latin typeface="Corbel"/>
              <a:ea typeface="+mn-lt"/>
              <a:cs typeface="+mn-lt"/>
            </a:endParaRPr>
          </a:p>
          <a:p>
            <a:pPr marL="342900" indent="-342900">
              <a:buFont typeface="Wingdings"/>
              <a:buChar char="q"/>
            </a:pPr>
            <a:endParaRPr lang="en-US" sz="2400">
              <a:solidFill>
                <a:schemeClr val="bg2">
                  <a:lumMod val="75000"/>
                </a:schemeClr>
              </a:solidFill>
              <a:latin typeface="Century Gothic"/>
            </a:endParaRPr>
          </a:p>
          <a:p>
            <a:pPr marL="342900" indent="-342900">
              <a:buFont typeface="Wingdings"/>
              <a:buChar char="q"/>
            </a:pPr>
            <a:r>
              <a:rPr lang="en-US" sz="2400">
                <a:solidFill>
                  <a:schemeClr val="bg2">
                    <a:lumMod val="75000"/>
                  </a:schemeClr>
                </a:solidFill>
                <a:latin typeface="Century Gothic"/>
              </a:rPr>
              <a:t>It can run across many platforms and Os </a:t>
            </a:r>
          </a:p>
        </p:txBody>
      </p:sp>
    </p:spTree>
    <p:extLst>
      <p:ext uri="{BB962C8B-B14F-4D97-AF65-F5344CB8AC3E}">
        <p14:creationId xmlns:p14="http://schemas.microsoft.com/office/powerpoint/2010/main" val="208447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BCE7-DDEA-4B75-8204-5AF0A8B27D43}"/>
              </a:ext>
            </a:extLst>
          </p:cNvPr>
          <p:cNvSpPr>
            <a:spLocks noGrp="1"/>
          </p:cNvSpPr>
          <p:nvPr>
            <p:ph type="title"/>
          </p:nvPr>
        </p:nvSpPr>
        <p:spPr>
          <a:xfrm>
            <a:off x="3770795" y="966699"/>
            <a:ext cx="4280704" cy="899397"/>
          </a:xfrm>
        </p:spPr>
        <p:txBody>
          <a:bodyPr/>
          <a:lstStyle/>
          <a:p>
            <a:r>
              <a:rPr lang="en-US">
                <a:latin typeface="Comic Sans MS"/>
              </a:rPr>
              <a:t>How we built:</a:t>
            </a:r>
          </a:p>
        </p:txBody>
      </p:sp>
      <p:sp>
        <p:nvSpPr>
          <p:cNvPr id="4" name="TextBox 3">
            <a:extLst>
              <a:ext uri="{FF2B5EF4-FFF2-40B4-BE49-F238E27FC236}">
                <a16:creationId xmlns:a16="http://schemas.microsoft.com/office/drawing/2014/main" id="{A9CCD77A-783E-4DEF-9BE5-986306AFEB15}"/>
              </a:ext>
            </a:extLst>
          </p:cNvPr>
          <p:cNvSpPr txBox="1"/>
          <p:nvPr/>
        </p:nvSpPr>
        <p:spPr>
          <a:xfrm>
            <a:off x="1483489" y="1859665"/>
            <a:ext cx="17304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tx1">
                    <a:lumMod val="75000"/>
                    <a:lumOff val="25000"/>
                  </a:schemeClr>
                </a:solidFill>
                <a:latin typeface="Century Gothic"/>
              </a:rPr>
              <a:t>STEP 1:</a:t>
            </a:r>
          </a:p>
        </p:txBody>
      </p:sp>
      <p:sp>
        <p:nvSpPr>
          <p:cNvPr id="5" name="TextBox 4">
            <a:extLst>
              <a:ext uri="{FF2B5EF4-FFF2-40B4-BE49-F238E27FC236}">
                <a16:creationId xmlns:a16="http://schemas.microsoft.com/office/drawing/2014/main" id="{76369C95-0562-4DB0-BD9A-1DF6324345C4}"/>
              </a:ext>
            </a:extLst>
          </p:cNvPr>
          <p:cNvSpPr txBox="1"/>
          <p:nvPr/>
        </p:nvSpPr>
        <p:spPr>
          <a:xfrm>
            <a:off x="999402" y="2504109"/>
            <a:ext cx="1066221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ü"/>
            </a:pPr>
            <a:r>
              <a:rPr lang="en-US" sz="2800">
                <a:solidFill>
                  <a:schemeClr val="bg2">
                    <a:lumMod val="75000"/>
                  </a:schemeClr>
                </a:solidFill>
                <a:ea typeface="+mn-lt"/>
                <a:cs typeface="+mn-lt"/>
              </a:rPr>
              <a:t>Import the </a:t>
            </a:r>
            <a:r>
              <a:rPr lang="en-US" sz="2800" err="1">
                <a:solidFill>
                  <a:schemeClr val="bg2">
                    <a:lumMod val="75000"/>
                  </a:schemeClr>
                </a:solidFill>
                <a:ea typeface="+mn-lt"/>
                <a:cs typeface="+mn-lt"/>
              </a:rPr>
              <a:t>PyGame</a:t>
            </a:r>
            <a:r>
              <a:rPr lang="en-US" sz="2800">
                <a:solidFill>
                  <a:schemeClr val="bg2">
                    <a:lumMod val="75000"/>
                  </a:schemeClr>
                </a:solidFill>
                <a:ea typeface="+mn-lt"/>
                <a:cs typeface="+mn-lt"/>
              </a:rPr>
              <a:t> library. This allows you to use functions from the library in your program.</a:t>
            </a:r>
            <a:endParaRPr lang="en-US"/>
          </a:p>
          <a:p>
            <a:pPr marL="457200" indent="-457200">
              <a:buFont typeface="Wingdings"/>
              <a:buChar char="ü"/>
            </a:pPr>
            <a:endParaRPr lang="en-US" sz="2800">
              <a:solidFill>
                <a:schemeClr val="bg2">
                  <a:lumMod val="75000"/>
                </a:schemeClr>
              </a:solidFill>
              <a:ea typeface="+mn-lt"/>
              <a:cs typeface="+mn-lt"/>
            </a:endParaRPr>
          </a:p>
          <a:p>
            <a:pPr marL="457200" indent="-457200">
              <a:buFont typeface="Wingdings"/>
              <a:buChar char="ü"/>
            </a:pPr>
            <a:r>
              <a:rPr lang="en-US" sz="2800">
                <a:solidFill>
                  <a:schemeClr val="bg2">
                    <a:lumMod val="75000"/>
                  </a:schemeClr>
                </a:solidFill>
                <a:ea typeface="+mn-lt"/>
                <a:cs typeface="+mn-lt"/>
              </a:rPr>
              <a:t>Initialize </a:t>
            </a:r>
            <a:r>
              <a:rPr lang="en-US" sz="2800" err="1">
                <a:solidFill>
                  <a:schemeClr val="bg2">
                    <a:lumMod val="75000"/>
                  </a:schemeClr>
                </a:solidFill>
                <a:ea typeface="+mn-lt"/>
                <a:cs typeface="+mn-lt"/>
              </a:rPr>
              <a:t>PyGame</a:t>
            </a:r>
            <a:r>
              <a:rPr lang="en-US" sz="2800">
                <a:solidFill>
                  <a:schemeClr val="bg2">
                    <a:lumMod val="75000"/>
                  </a:schemeClr>
                </a:solidFill>
                <a:ea typeface="+mn-lt"/>
                <a:cs typeface="+mn-lt"/>
              </a:rPr>
              <a:t> and set up the display window.</a:t>
            </a:r>
          </a:p>
          <a:p>
            <a:pPr marL="457200" indent="-457200">
              <a:buFont typeface="Wingdings"/>
              <a:buChar char="ü"/>
            </a:pPr>
            <a:endParaRPr lang="en-US" sz="2800">
              <a:solidFill>
                <a:schemeClr val="bg2">
                  <a:lumMod val="75000"/>
                </a:schemeClr>
              </a:solidFill>
              <a:ea typeface="+mn-lt"/>
              <a:cs typeface="+mn-lt"/>
            </a:endParaRPr>
          </a:p>
          <a:p>
            <a:pPr marL="457200" indent="-457200">
              <a:buFont typeface="Wingdings"/>
              <a:buChar char="ü"/>
            </a:pPr>
            <a:r>
              <a:rPr lang="en-US" sz="2800">
                <a:solidFill>
                  <a:schemeClr val="bg2">
                    <a:lumMod val="75000"/>
                  </a:schemeClr>
                </a:solidFill>
                <a:ea typeface="+mn-lt"/>
                <a:cs typeface="+mn-lt"/>
              </a:rPr>
              <a:t>Load the image that you will use for the bunny.</a:t>
            </a:r>
          </a:p>
          <a:p>
            <a:pPr marL="457200" indent="-457200">
              <a:buFont typeface="Wingdings"/>
              <a:buChar char="ü"/>
            </a:pPr>
            <a:endParaRPr lang="en-US" sz="2800">
              <a:solidFill>
                <a:schemeClr val="bg2">
                  <a:lumMod val="75000"/>
                </a:schemeClr>
              </a:solidFill>
              <a:ea typeface="+mn-lt"/>
              <a:cs typeface="+mn-lt"/>
            </a:endParaRPr>
          </a:p>
          <a:p>
            <a:pPr marL="457200" indent="-457200">
              <a:buFont typeface="Wingdings"/>
              <a:buChar char="ü"/>
            </a:pPr>
            <a:r>
              <a:rPr lang="en-US" sz="2800">
                <a:solidFill>
                  <a:schemeClr val="bg2">
                    <a:lumMod val="75000"/>
                  </a:schemeClr>
                </a:solidFill>
                <a:ea typeface="+mn-lt"/>
                <a:cs typeface="+mn-lt"/>
              </a:rPr>
              <a:t>Keep looping over the following indented code.</a:t>
            </a:r>
          </a:p>
        </p:txBody>
      </p:sp>
    </p:spTree>
    <p:extLst>
      <p:ext uri="{BB962C8B-B14F-4D97-AF65-F5344CB8AC3E}">
        <p14:creationId xmlns:p14="http://schemas.microsoft.com/office/powerpoint/2010/main" val="3328402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FBEBCE7-DDEA-4B75-8204-5AF0A8B27D43}"/>
              </a:ext>
            </a:extLst>
          </p:cNvPr>
          <p:cNvSpPr>
            <a:spLocks noGrp="1"/>
          </p:cNvSpPr>
          <p:nvPr>
            <p:ph type="title"/>
          </p:nvPr>
        </p:nvSpPr>
        <p:spPr>
          <a:xfrm>
            <a:off x="1055599" y="1055077"/>
            <a:ext cx="2532909" cy="4794578"/>
          </a:xfrm>
        </p:spPr>
        <p:txBody>
          <a:bodyPr vert="horz" lIns="91440" tIns="45720" rIns="91440" bIns="45720" rtlCol="0" anchor="ctr">
            <a:normAutofit/>
          </a:bodyPr>
          <a:lstStyle/>
          <a:p>
            <a:r>
              <a:rPr lang="en-US">
                <a:solidFill>
                  <a:srgbClr val="262626"/>
                </a:solidFill>
              </a:rPr>
              <a:t>How we built:</a:t>
            </a:r>
          </a:p>
        </p:txBody>
      </p:sp>
      <p:sp useBgFill="1">
        <p:nvSpPr>
          <p:cNvPr id="25" name="Rectangle 24">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4">
            <a:extLst>
              <a:ext uri="{FF2B5EF4-FFF2-40B4-BE49-F238E27FC236}">
                <a16:creationId xmlns:a16="http://schemas.microsoft.com/office/drawing/2014/main" id="{496DF9BF-FD99-4A5F-BBEF-80019F9C5094}"/>
              </a:ext>
            </a:extLst>
          </p:cNvPr>
          <p:cNvGraphicFramePr/>
          <p:nvPr>
            <p:extLst>
              <p:ext uri="{D42A27DB-BD31-4B8C-83A1-F6EECF244321}">
                <p14:modId xmlns:p14="http://schemas.microsoft.com/office/powerpoint/2010/main" val="1932542991"/>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34560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10;&#10;Description automatically generated">
            <a:extLst>
              <a:ext uri="{FF2B5EF4-FFF2-40B4-BE49-F238E27FC236}">
                <a16:creationId xmlns:a16="http://schemas.microsoft.com/office/drawing/2014/main" id="{451DBA12-9549-4622-B846-86B353A3CC2B}"/>
              </a:ext>
            </a:extLst>
          </p:cNvPr>
          <p:cNvPicPr>
            <a:picLocks noChangeAspect="1"/>
          </p:cNvPicPr>
          <p:nvPr/>
        </p:nvPicPr>
        <p:blipFill>
          <a:blip r:embed="rId2"/>
          <a:stretch>
            <a:fillRect/>
          </a:stretch>
        </p:blipFill>
        <p:spPr>
          <a:xfrm>
            <a:off x="2284072" y="660549"/>
            <a:ext cx="7459882" cy="5324698"/>
          </a:xfrm>
          <a:prstGeom prst="rect">
            <a:avLst/>
          </a:prstGeom>
        </p:spPr>
      </p:pic>
      <p:sp>
        <p:nvSpPr>
          <p:cNvPr id="9" name="Rectangle 8">
            <a:extLst>
              <a:ext uri="{FF2B5EF4-FFF2-40B4-BE49-F238E27FC236}">
                <a16:creationId xmlns:a16="http://schemas.microsoft.com/office/drawing/2014/main" id="{8BF9C0D4-0264-47F5-9C16-C995B21D3EA9}"/>
              </a:ext>
            </a:extLst>
          </p:cNvPr>
          <p:cNvSpPr/>
          <p:nvPr/>
        </p:nvSpPr>
        <p:spPr>
          <a:xfrm>
            <a:off x="3889334" y="865448"/>
            <a:ext cx="4137949" cy="4157239"/>
          </a:xfrm>
          <a:prstGeom prst="rect">
            <a:avLst/>
          </a:prstGeom>
          <a:noFill/>
          <a:ln w="28575">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08BA5D4-917C-468C-BB6E-72554377F204}"/>
              </a:ext>
            </a:extLst>
          </p:cNvPr>
          <p:cNvCxnSpPr/>
          <p:nvPr/>
        </p:nvCxnSpPr>
        <p:spPr>
          <a:xfrm flipV="1">
            <a:off x="3892953" y="5275159"/>
            <a:ext cx="4136019" cy="2122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ECCB62-2DD5-4AFD-9667-1622CECF66C4}"/>
              </a:ext>
            </a:extLst>
          </p:cNvPr>
          <p:cNvCxnSpPr/>
          <p:nvPr/>
        </p:nvCxnSpPr>
        <p:spPr>
          <a:xfrm flipH="1">
            <a:off x="8364757" y="867256"/>
            <a:ext cx="1930" cy="415531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FC765F4-B5B2-46D1-A988-E21C1BA72F29}"/>
              </a:ext>
            </a:extLst>
          </p:cNvPr>
          <p:cNvSpPr txBox="1"/>
          <p:nvPr/>
        </p:nvSpPr>
        <p:spPr>
          <a:xfrm>
            <a:off x="8415036" y="2646985"/>
            <a:ext cx="8816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chemeClr val="bg2">
                    <a:lumMod val="75000"/>
                  </a:schemeClr>
                </a:solidFill>
              </a:rPr>
              <a:t>640</a:t>
            </a:r>
          </a:p>
        </p:txBody>
      </p:sp>
      <p:sp>
        <p:nvSpPr>
          <p:cNvPr id="13" name="TextBox 12">
            <a:extLst>
              <a:ext uri="{FF2B5EF4-FFF2-40B4-BE49-F238E27FC236}">
                <a16:creationId xmlns:a16="http://schemas.microsoft.com/office/drawing/2014/main" id="{142DC3E8-5B07-4CA5-8472-5B657EE68896}"/>
              </a:ext>
            </a:extLst>
          </p:cNvPr>
          <p:cNvSpPr txBox="1"/>
          <p:nvPr/>
        </p:nvSpPr>
        <p:spPr>
          <a:xfrm>
            <a:off x="5529202" y="5345936"/>
            <a:ext cx="11227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chemeClr val="bg2">
                    <a:lumMod val="75000"/>
                  </a:schemeClr>
                </a:solidFill>
              </a:rPr>
              <a:t>480</a:t>
            </a:r>
          </a:p>
        </p:txBody>
      </p:sp>
    </p:spTree>
    <p:extLst>
      <p:ext uri="{BB962C8B-B14F-4D97-AF65-F5344CB8AC3E}">
        <p14:creationId xmlns:p14="http://schemas.microsoft.com/office/powerpoint/2010/main" val="156550909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Organic</vt:lpstr>
      <vt:lpstr>  Sandip institute of technology and research center,Nashik                Department of computer science and engineering</vt:lpstr>
      <vt:lpstr>PowerPoint Presentation</vt:lpstr>
      <vt:lpstr>Outline:</vt:lpstr>
      <vt:lpstr>Title of the Project</vt:lpstr>
      <vt:lpstr>Project objectives:</vt:lpstr>
      <vt:lpstr>Key Point:</vt:lpstr>
      <vt:lpstr>How we built:</vt:lpstr>
      <vt:lpstr>How we built:</vt:lpstr>
      <vt:lpstr>PowerPoint Presentation</vt:lpstr>
      <vt:lpstr>Step 3:</vt:lpstr>
      <vt:lpstr>Step 3:</vt:lpstr>
      <vt:lpstr>Step 4: Turning the bunny</vt:lpstr>
      <vt:lpstr>Step 4: Turning the bunny</vt:lpstr>
      <vt:lpstr>Step 4: Turning the bunny</vt:lpstr>
      <vt:lpstr>Step 5 : shoot , bunny. shoot!</vt:lpstr>
      <vt:lpstr>Step 5 : shoot , bunny. shoot!</vt:lpstr>
      <vt:lpstr>Step 5 : Take Up Arms! Badgers! </vt:lpstr>
      <vt:lpstr>Step 5 : Take Up Arms! Badgers! </vt:lpstr>
      <vt:lpstr>Step 7: Collisions with Badgers and Arrows </vt:lpstr>
      <vt:lpstr>Step 8: Add a HUD with Health Meter and Clock  </vt:lpstr>
      <vt:lpstr>PowerPoint Presentation</vt:lpstr>
      <vt:lpstr>Step 9: Win or Lose </vt:lpstr>
      <vt:lpstr>Step 9: Win or Lose </vt:lpstr>
      <vt:lpstr> </vt:lpstr>
      <vt:lpstr>Expected outcome: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230</cp:revision>
  <dcterms:created xsi:type="dcterms:W3CDTF">2020-11-30T10:10:34Z</dcterms:created>
  <dcterms:modified xsi:type="dcterms:W3CDTF">2020-12-02T05:56:21Z</dcterms:modified>
</cp:coreProperties>
</file>